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3"/>
  </p:notesMasterIdLst>
  <p:sldIdLst>
    <p:sldId id="256" r:id="rId2"/>
    <p:sldId id="257" r:id="rId3"/>
    <p:sldId id="258" r:id="rId4"/>
    <p:sldId id="302" r:id="rId5"/>
    <p:sldId id="259" r:id="rId6"/>
    <p:sldId id="260" r:id="rId7"/>
    <p:sldId id="295" r:id="rId8"/>
    <p:sldId id="262" r:id="rId9"/>
    <p:sldId id="298" r:id="rId10"/>
    <p:sldId id="296" r:id="rId11"/>
    <p:sldId id="299" r:id="rId12"/>
    <p:sldId id="264" r:id="rId13"/>
    <p:sldId id="265" r:id="rId14"/>
    <p:sldId id="297" r:id="rId15"/>
    <p:sldId id="267" r:id="rId16"/>
    <p:sldId id="300" r:id="rId17"/>
    <p:sldId id="271" r:id="rId18"/>
    <p:sldId id="272" r:id="rId19"/>
    <p:sldId id="269"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Lst>
  <p:sldSz cx="9144000" cy="5143500" type="screen16x9"/>
  <p:notesSz cx="6858000" cy="9144000"/>
  <p:embeddedFontLst>
    <p:embeddedFont>
      <p:font typeface="DM Serif Display" pitchFamily="2" charset="0"/>
      <p:regular r:id="rId44"/>
      <p:italic r:id="rId45"/>
    </p:embeddedFont>
    <p:embeddedFont>
      <p:font typeface="DM Serif Text" pitchFamily="2" charset="0"/>
      <p:regular r:id="rId46"/>
      <p:italic r:id="rId47"/>
    </p:embeddedFont>
    <p:embeddedFont>
      <p:font typeface="Fira Sans" panose="020B0503050000020004" pitchFamily="34" charset="0"/>
      <p:regular r:id="rId48"/>
      <p:bold r:id="rId49"/>
      <p:italic r:id="rId50"/>
      <p:boldItalic r:id="rId51"/>
    </p:embeddedFont>
    <p:embeddedFont>
      <p:font typeface="Fira Sans Medium" panose="020B0603050000020004" pitchFamily="34" charset="0"/>
      <p:regular r:id="rId52"/>
      <p:bold r:id="rId53"/>
      <p:italic r:id="rId54"/>
      <p:boldItalic r:id="rId55"/>
    </p:embeddedFont>
    <p:embeddedFont>
      <p:font typeface="Fira Sans SemiBold" panose="020B0603050000020004" pitchFamily="34" charset="0"/>
      <p:regular r:id="rId56"/>
      <p:bold r:id="rId57"/>
      <p:italic r:id="rId58"/>
      <p:boldItalic r:id="rId59"/>
    </p:embeddedFont>
    <p:embeddedFont>
      <p:font typeface="Karla" pitchFamily="2" charset="0"/>
      <p:regular r:id="rId60"/>
      <p:bold r:id="rId61"/>
      <p:italic r:id="rId62"/>
      <p:boldItalic r:id="rId63"/>
    </p:embeddedFont>
    <p:embeddedFont>
      <p:font typeface="Roboto" panose="02000000000000000000"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657">
          <p15:clr>
            <a:srgbClr val="9AA0A6"/>
          </p15:clr>
        </p15:guide>
        <p15:guide id="4" pos="4649">
          <p15:clr>
            <a:srgbClr val="9AA0A6"/>
          </p15:clr>
        </p15:guide>
        <p15:guide id="5" pos="3497">
          <p15:clr>
            <a:srgbClr val="9AA0A6"/>
          </p15:clr>
        </p15:guide>
        <p15:guide id="6" pos="2304">
          <p15:clr>
            <a:srgbClr val="9AA0A6"/>
          </p15:clr>
        </p15:guide>
        <p15:guide id="7" pos="2016">
          <p15:clr>
            <a:srgbClr val="9AA0A6"/>
          </p15:clr>
        </p15:guide>
        <p15:guide id="8" pos="1566">
          <p15:clr>
            <a:srgbClr val="9AA0A6"/>
          </p15:clr>
        </p15:guide>
        <p15:guide id="9" orient="horz" pos="2908">
          <p15:clr>
            <a:srgbClr val="9AA0A6"/>
          </p15:clr>
        </p15:guide>
        <p15:guide id="10" pos="5616">
          <p15:clr>
            <a:srgbClr val="9AA0A6"/>
          </p15:clr>
        </p15:guide>
        <p15:guide id="11" pos="141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418" y="96"/>
      </p:cViewPr>
      <p:guideLst>
        <p:guide orient="horz" pos="1620"/>
        <p:guide pos="2880"/>
        <p:guide orient="horz" pos="657"/>
        <p:guide pos="4649"/>
        <p:guide pos="3497"/>
        <p:guide pos="2304"/>
        <p:guide pos="2016"/>
        <p:guide pos="1566"/>
        <p:guide orient="horz" pos="2908"/>
        <p:guide pos="5616"/>
        <p:guide pos="14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7.fntdata"/><Relationship Id="rId55"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125df9ed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1125df9ed6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Adapted with &lt;3 by Lindsey Berlin</a:t>
            </a:r>
            <a:endParaRPr>
              <a:solidFill>
                <a:schemeClr val="dk1"/>
              </a:solidFill>
            </a:endParaRPr>
          </a:p>
          <a:p>
            <a:pPr marL="0" lvl="0" indent="0" algn="l" rtl="0">
              <a:lnSpc>
                <a:spcPct val="100000"/>
              </a:lnSpc>
              <a:spcBef>
                <a:spcPts val="0"/>
              </a:spcBef>
              <a:spcAft>
                <a:spcPts val="0"/>
              </a:spcAft>
              <a:buSzPts val="1100"/>
              <a:buNone/>
            </a:pP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125df9ed63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1125df9ed63_0_14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5631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25df9ed63_0_2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125df9ed63_0_2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6583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125df9ed63_0_19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1125df9ed63_0_19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125df9ed63_0_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125df9ed63_0_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25df9ed63_0_2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125df9ed63_0_2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230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11ffb7073c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111ffb7073c_0_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Things to discuss here:</a:t>
            </a:r>
            <a:endParaRPr/>
          </a:p>
          <a:p>
            <a:pPr marL="457200" lvl="0" indent="-298450" algn="l" rtl="0">
              <a:lnSpc>
                <a:spcPct val="100000"/>
              </a:lnSpc>
              <a:spcBef>
                <a:spcPts val="0"/>
              </a:spcBef>
              <a:spcAft>
                <a:spcPts val="0"/>
              </a:spcAft>
              <a:buSzPts val="1100"/>
              <a:buChar char="-"/>
            </a:pPr>
            <a:r>
              <a:rPr lang="en"/>
              <a:t>Helpful for technical interviews (where you might pseudo code instead of actually coding, so you need to be able to verbalize what you want to do)</a:t>
            </a:r>
            <a:endParaRPr/>
          </a:p>
          <a:p>
            <a:pPr marL="457200" lvl="0" indent="-298450" algn="l" rtl="0">
              <a:lnSpc>
                <a:spcPct val="100000"/>
              </a:lnSpc>
              <a:spcBef>
                <a:spcPts val="0"/>
              </a:spcBef>
              <a:spcAft>
                <a:spcPts val="0"/>
              </a:spcAft>
              <a:buSzPts val="1100"/>
              <a:buChar char="-"/>
            </a:pPr>
            <a:r>
              <a:rPr lang="en"/>
              <a:t>Not just a flatiron thing - very common in the real world, where the more junior programmer would drive (build muscle memory, practice syntax) and more senior programmer would navigate (suggesting implementation but not just dictating, practice those soft skills!)</a:t>
            </a:r>
            <a:endParaRPr/>
          </a:p>
          <a:p>
            <a:pPr marL="457200" lvl="0" indent="-298450" algn="l" rtl="0">
              <a:lnSpc>
                <a:spcPct val="100000"/>
              </a:lnSpc>
              <a:spcBef>
                <a:spcPts val="0"/>
              </a:spcBef>
              <a:spcAft>
                <a:spcPts val="0"/>
              </a:spcAft>
              <a:buSzPts val="1100"/>
              <a:buChar char="-"/>
            </a:pPr>
            <a:r>
              <a:rPr lang="en"/>
              <a:t>Students should do both! Don’t always be in one seat!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25df9ed63_0_2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125df9ed63_0_2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917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125df9ed63_0_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125df9ed63_0_9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a:solidFill>
                  <a:schemeClr val="dk1"/>
                </a:solidFill>
              </a:rPr>
              <a:t>You WILL NOT go through every single lesson and lab in this curriculum in 15 weeks. You should not try. Focus on the first priority lessons/labs, use second and third priority to help practice, and remember that you can download the entire curriculum at the end of the course so you have these references later if you want to look back.</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Quizzes are quick checks for understanding - you can take them repeatedly, and they’re often designed to be repetitive - please take them!</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12064a6b3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12064a6b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 that there is a page in canvas in phase one which discusses how to use lesson priorities, including an explanation of the different levels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12064a6b36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112064a6b36_0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125df9ed63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125df9ed63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11ffb7073c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11ffb7073c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Want to spend just a few minutes giving a high level overview of the tools we use every day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12064a6b36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112064a6b36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Canvas is our learning management system, which is where all of the curriculum content sits. We’ll talk through what working canvas will really look like, in terms of what to focus on, both later in this presentation and throughout the course - for now, let’s just introduce the platform.</a:t>
            </a:r>
            <a:endParaRPr>
              <a:solidFill>
                <a:schemeClr val="dk1"/>
              </a:solidFill>
            </a:endParaRPr>
          </a:p>
          <a:p>
            <a:pPr marL="0" lvl="0" indent="0" algn="l" rtl="0">
              <a:spcBef>
                <a:spcPts val="0"/>
              </a:spcBef>
              <a:spcAft>
                <a:spcPts val="0"/>
              </a:spcAft>
              <a:buNone/>
            </a:pPr>
            <a:r>
              <a:rPr lang="en">
                <a:solidFill>
                  <a:schemeClr val="dk1"/>
                </a:solidFill>
              </a:rPr>
              <a:t>You should have access to Homeroom, which has your cohort calendar, program resources and information, and eventually the surveys we’ll ask you to take at the end of each phase</a:t>
            </a:r>
            <a:endParaRPr>
              <a:solidFill>
                <a:schemeClr val="dk1"/>
              </a:solidFill>
            </a:endParaRPr>
          </a:p>
          <a:p>
            <a:pPr marL="0" lvl="0" indent="0" algn="l" rtl="0">
              <a:spcBef>
                <a:spcPts val="0"/>
              </a:spcBef>
              <a:spcAft>
                <a:spcPts val="0"/>
              </a:spcAft>
              <a:buNone/>
            </a:pPr>
            <a:r>
              <a:rPr lang="en">
                <a:solidFill>
                  <a:schemeClr val="dk1"/>
                </a:solidFill>
              </a:rPr>
              <a:t>You should see Phase 1 in your Canvas accounts. The rest of the phases will get published as we get closer to those dates! </a:t>
            </a:r>
            <a:endParaRPr>
              <a:solidFill>
                <a:schemeClr val="dk1"/>
              </a:solidFill>
            </a:endParaRPr>
          </a:p>
          <a:p>
            <a:pPr marL="0" lvl="0" indent="0" algn="l" rtl="0">
              <a:spcBef>
                <a:spcPts val="0"/>
              </a:spcBef>
              <a:spcAft>
                <a:spcPts val="0"/>
              </a:spcAft>
              <a:buNone/>
            </a:pPr>
            <a:r>
              <a:rPr lang="en">
                <a:solidFill>
                  <a:schemeClr val="dk1"/>
                </a:solidFill>
              </a:rPr>
              <a:t>Quizzes on Canvas do not count as official assessments - they are for your benefit, to check your understanding and progress. You can ask us to review them with you, but otherwise we likely won’t be checking in on those scores.</a:t>
            </a:r>
            <a:endParaRPr>
              <a:solidFill>
                <a:schemeClr val="dk1"/>
              </a:solidFill>
            </a:endParaRPr>
          </a:p>
          <a:p>
            <a:pPr marL="0" lvl="0" indent="0" algn="l" rtl="0">
              <a:spcBef>
                <a:spcPts val="0"/>
              </a:spcBef>
              <a:spcAft>
                <a:spcPts val="0"/>
              </a:spcAft>
              <a:buNone/>
            </a:pPr>
            <a:r>
              <a:rPr lang="en">
                <a:solidFill>
                  <a:schemeClr val="dk1"/>
                </a:solidFill>
              </a:rPr>
              <a:t>You should check Canvas throughout the day - bookmark your courses for easy access! </a:t>
            </a:r>
            <a:endParaRPr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12064a6b36_0_1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12064a6b36_0_1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r>
              <a:rPr lang="en">
                <a:solidFill>
                  <a:schemeClr val="dk1"/>
                </a:solidFill>
              </a:rPr>
              <a:t>One important note! To see your cohort calendar, you must navigate to Homeroom </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The Calendar icon in the left-hand navigation bar doesn’t take you to your cohort calendar </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For easy access to your cohort calendar (if you are a gmail user), click “add calendar” in the bottom right corner of the embedded calendar and you can add it to your own gmail!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12064a6b36_0_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12064a6b36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Two ways to access illumidesk from within canvas: either through the direct link on the left side bar or through assignment links (which will take you to a page where you can open illumidesk in a new window). You will most frequently use it through assignments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12064a6b36_0_15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12064a6b36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12064a6b36_0_17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12064a6b36_0_1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that you will need to access lecture content and work on projects locally - so don’t sweat using illumidesk if it’s easier for code lessons and labs. Plus, you will have time after graduation to download all course materials - so, even if it’s more organized and easier to capture your own work on labs locally, you’ll never lose access to the materials.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125df9ed63_0_2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125df9ed63_0_2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four ways we evaluate your readiness as you progress through the program: blog posts, checkpoints, code challenges, and projects.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11ffb7073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11ffb7073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12064a6b36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g112064a6b36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12064a6b36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g112064a6b36_0_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11ffb7073c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11ffb7073c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squad officially attached to this cohort - but not the only Data Science staff you’ll interact with!</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11ffb7073c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11ffb7073c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125df9ed63_0_2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g1125df9ed63_0_20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11ffb7073c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11ffb7073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12064a6b36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g112064a6b36_0_1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Can mention at the end about the graded assignment protocol, since that’s the next slide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12064a6b36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12064a6b36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applies to both check points and code challenges! But especially code challenges.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12064a6b36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112064a6b36_0_2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AKA what happens if I don’t pass the code challenge? A nice segue into discussing the projects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1ffb7073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1ffb7073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12064a6b36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g112064a6b36_0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2064a6b36_0_17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2064a6b36_0_1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125df9ed63_0_88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 name="Google Shape;414;g1125df9ed63_0_882: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marR="0" lvl="0" indent="0" algn="l" rtl="0">
              <a:spcBef>
                <a:spcPts val="0"/>
              </a:spcBef>
              <a:spcAft>
                <a:spcPts val="0"/>
              </a:spcAft>
              <a:buNone/>
            </a:pPr>
            <a:endParaRPr sz="11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12064a6b36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12064a6b36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96291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0e29edf8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10e29edf87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12064a6b36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12064a6b36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12064a6b36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12064a6b36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25df9ed63_0_2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125df9ed63_0_2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25df9ed63_0_2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125df9ed63_0_2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32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125df9ed63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1125df9ed63_0_14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25df9ed63_0_2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125df9ed63_0_2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2209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07194" y="178941"/>
            <a:ext cx="7886700" cy="6549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3200"/>
              <a:buNone/>
              <a:defRPr sz="3000">
                <a:solidFill>
                  <a:srgbClr val="002060"/>
                </a:solidFill>
                <a:latin typeface="Karla"/>
                <a:ea typeface="Karla"/>
                <a:cs typeface="Karla"/>
                <a:sym typeface="Karla"/>
              </a:defRPr>
            </a:lvl1pPr>
            <a:lvl2pPr lvl="1" algn="l" rtl="0">
              <a:lnSpc>
                <a:spcPct val="100000"/>
              </a:lnSpc>
              <a:spcBef>
                <a:spcPts val="0"/>
              </a:spcBef>
              <a:spcAft>
                <a:spcPts val="0"/>
              </a:spcAft>
              <a:buSzPts val="3200"/>
              <a:buNone/>
              <a:defRPr sz="3200"/>
            </a:lvl2pPr>
            <a:lvl3pPr lvl="2" algn="l" rtl="0">
              <a:lnSpc>
                <a:spcPct val="100000"/>
              </a:lnSpc>
              <a:spcBef>
                <a:spcPts val="0"/>
              </a:spcBef>
              <a:spcAft>
                <a:spcPts val="0"/>
              </a:spcAft>
              <a:buSzPts val="3200"/>
              <a:buNone/>
              <a:defRPr sz="3200"/>
            </a:lvl3pPr>
            <a:lvl4pPr lvl="3" algn="l" rtl="0">
              <a:lnSpc>
                <a:spcPct val="100000"/>
              </a:lnSpc>
              <a:spcBef>
                <a:spcPts val="0"/>
              </a:spcBef>
              <a:spcAft>
                <a:spcPts val="0"/>
              </a:spcAft>
              <a:buSzPts val="3200"/>
              <a:buNone/>
              <a:defRPr sz="3200"/>
            </a:lvl4pPr>
            <a:lvl5pPr lvl="4" algn="l" rtl="0">
              <a:lnSpc>
                <a:spcPct val="100000"/>
              </a:lnSpc>
              <a:spcBef>
                <a:spcPts val="0"/>
              </a:spcBef>
              <a:spcAft>
                <a:spcPts val="0"/>
              </a:spcAft>
              <a:buSzPts val="3200"/>
              <a:buNone/>
              <a:defRPr sz="3200"/>
            </a:lvl5pPr>
            <a:lvl6pPr lvl="5" algn="l" rtl="0">
              <a:lnSpc>
                <a:spcPct val="100000"/>
              </a:lnSpc>
              <a:spcBef>
                <a:spcPts val="0"/>
              </a:spcBef>
              <a:spcAft>
                <a:spcPts val="0"/>
              </a:spcAft>
              <a:buSzPts val="3200"/>
              <a:buNone/>
              <a:defRPr sz="3200"/>
            </a:lvl6pPr>
            <a:lvl7pPr lvl="6" algn="l" rtl="0">
              <a:lnSpc>
                <a:spcPct val="100000"/>
              </a:lnSpc>
              <a:spcBef>
                <a:spcPts val="0"/>
              </a:spcBef>
              <a:spcAft>
                <a:spcPts val="0"/>
              </a:spcAft>
              <a:buSzPts val="3200"/>
              <a:buNone/>
              <a:defRPr sz="3200"/>
            </a:lvl7pPr>
            <a:lvl8pPr lvl="7" algn="l" rtl="0">
              <a:lnSpc>
                <a:spcPct val="100000"/>
              </a:lnSpc>
              <a:spcBef>
                <a:spcPts val="0"/>
              </a:spcBef>
              <a:spcAft>
                <a:spcPts val="0"/>
              </a:spcAft>
              <a:buSzPts val="3200"/>
              <a:buNone/>
              <a:defRPr sz="3200"/>
            </a:lvl8pPr>
            <a:lvl9pPr lvl="8" algn="l" rtl="0">
              <a:lnSpc>
                <a:spcPct val="100000"/>
              </a:lnSpc>
              <a:spcBef>
                <a:spcPts val="0"/>
              </a:spcBef>
              <a:spcAft>
                <a:spcPts val="0"/>
              </a:spcAft>
              <a:buSzPts val="3200"/>
              <a:buNone/>
              <a:defRPr sz="3200"/>
            </a:lvl9pPr>
          </a:lstStyle>
          <a:p>
            <a:endParaRPr/>
          </a:p>
        </p:txBody>
      </p:sp>
      <p:sp>
        <p:nvSpPr>
          <p:cNvPr id="52" name="Google Shape;52;p13"/>
          <p:cNvSpPr txBox="1">
            <a:spLocks noGrp="1"/>
          </p:cNvSpPr>
          <p:nvPr>
            <p:ph type="body" idx="1"/>
          </p:nvPr>
        </p:nvSpPr>
        <p:spPr>
          <a:xfrm>
            <a:off x="400050" y="10263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sz="1200">
                <a:latin typeface="Karla"/>
                <a:ea typeface="Karla"/>
                <a:cs typeface="Karla"/>
                <a:sym typeface="Karla"/>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atin typeface="Karla"/>
                <a:ea typeface="Karla"/>
                <a:cs typeface="Karla"/>
                <a:sym typeface="Karla"/>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atin typeface="Karla"/>
                <a:ea typeface="Karla"/>
                <a:cs typeface="Karla"/>
                <a:sym typeface="Karla"/>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5" name="Google Shape;55;p13"/>
          <p:cNvSpPr txBox="1">
            <a:spLocks noGrp="1"/>
          </p:cNvSpPr>
          <p:nvPr>
            <p:ph type="sldNum" idx="12"/>
          </p:nvPr>
        </p:nvSpPr>
        <p:spPr>
          <a:xfrm>
            <a:off x="8688150" y="4767275"/>
            <a:ext cx="360600" cy="273900"/>
          </a:xfrm>
          <a:prstGeom prst="rect">
            <a:avLst/>
          </a:prstGeom>
          <a:noFill/>
          <a:ln>
            <a:noFill/>
          </a:ln>
        </p:spPr>
        <p:txBody>
          <a:bodyPr spcFirstLastPara="1" wrap="square" lIns="68575" tIns="34275" rIns="68575" bIns="34275" anchor="ctr" anchorCtr="0">
            <a:normAutofit/>
          </a:bodyPr>
          <a:lstStyle>
            <a:lvl1pPr marL="0" lvl="0"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1pPr>
            <a:lvl2pPr marL="0" lvl="1"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2pPr>
            <a:lvl3pPr marL="0" lvl="2"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3pPr>
            <a:lvl4pPr marL="0" lvl="3"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4pPr>
            <a:lvl5pPr marL="0" lvl="4"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5pPr>
            <a:lvl6pPr marL="0" lvl="5"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6pPr>
            <a:lvl7pPr marL="0" lvl="6"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7pPr>
            <a:lvl8pPr marL="0" lvl="7"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8pPr>
            <a:lvl9pPr marL="0" lvl="8"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7.jpe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1.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9E1"/>
        </a:solidFill>
        <a:effectLst/>
      </p:bgPr>
    </p:bg>
    <p:spTree>
      <p:nvGrpSpPr>
        <p:cNvPr id="1" name="Shape 59"/>
        <p:cNvGrpSpPr/>
        <p:nvPr/>
      </p:nvGrpSpPr>
      <p:grpSpPr>
        <a:xfrm>
          <a:off x="0" y="0"/>
          <a:ext cx="0" cy="0"/>
          <a:chOff x="0" y="0"/>
          <a:chExt cx="0" cy="0"/>
        </a:xfrm>
      </p:grpSpPr>
      <p:sp>
        <p:nvSpPr>
          <p:cNvPr id="60" name="Google Shape;60;p14"/>
          <p:cNvSpPr/>
          <p:nvPr/>
        </p:nvSpPr>
        <p:spPr>
          <a:xfrm rot="-5400000">
            <a:off x="4052275" y="51750"/>
            <a:ext cx="5091600" cy="5091900"/>
          </a:xfrm>
          <a:prstGeom prst="rtTriangle">
            <a:avLst/>
          </a:prstGeom>
          <a:solidFill>
            <a:srgbClr val="FAD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Google Shape;61;p14"/>
          <p:cNvPicPr preferRelativeResize="0"/>
          <p:nvPr/>
        </p:nvPicPr>
        <p:blipFill rotWithShape="1">
          <a:blip r:embed="rId3">
            <a:alphaModFix/>
          </a:blip>
          <a:srcRect b="-10"/>
          <a:stretch/>
        </p:blipFill>
        <p:spPr>
          <a:xfrm>
            <a:off x="370700" y="4660525"/>
            <a:ext cx="2094225" cy="222000"/>
          </a:xfrm>
          <a:prstGeom prst="rect">
            <a:avLst/>
          </a:prstGeom>
          <a:noFill/>
          <a:ln>
            <a:noFill/>
          </a:ln>
        </p:spPr>
      </p:pic>
      <p:sp>
        <p:nvSpPr>
          <p:cNvPr id="62" name="Google Shape;62;p14"/>
          <p:cNvSpPr txBox="1"/>
          <p:nvPr/>
        </p:nvSpPr>
        <p:spPr>
          <a:xfrm>
            <a:off x="294500" y="979175"/>
            <a:ext cx="7529400" cy="90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 sz="4800">
                <a:solidFill>
                  <a:srgbClr val="232830"/>
                </a:solidFill>
                <a:latin typeface="DM Serif Display"/>
                <a:ea typeface="DM Serif Display"/>
                <a:cs typeface="DM Serif Display"/>
                <a:sym typeface="DM Serif Display"/>
              </a:rPr>
              <a:t>Program Introduction</a:t>
            </a:r>
            <a:endParaRPr sz="4800">
              <a:solidFill>
                <a:srgbClr val="DE4B51"/>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4800">
              <a:solidFill>
                <a:srgbClr val="23283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r>
              <a:rPr lang="en" sz="2400">
                <a:solidFill>
                  <a:srgbClr val="232830"/>
                </a:solidFill>
                <a:latin typeface="DM Serif Display"/>
                <a:ea typeface="DM Serif Display"/>
                <a:cs typeface="DM Serif Display"/>
                <a:sym typeface="DM Serif Display"/>
              </a:rPr>
              <a:t>Welcome to Data Science!</a:t>
            </a:r>
            <a:endParaRPr sz="2400" i="0" u="none" strike="noStrike" cap="none">
              <a:solidFill>
                <a:srgbClr val="232830"/>
              </a:solidFill>
              <a:latin typeface="DM Serif Display"/>
              <a:ea typeface="DM Serif Display"/>
              <a:cs typeface="DM Serif Display"/>
              <a:sym typeface="DM Serif Display"/>
            </a:endParaRPr>
          </a:p>
        </p:txBody>
      </p:sp>
      <p:sp>
        <p:nvSpPr>
          <p:cNvPr id="63" name="Google Shape;63;p14"/>
          <p:cNvSpPr txBox="1"/>
          <p:nvPr/>
        </p:nvSpPr>
        <p:spPr>
          <a:xfrm>
            <a:off x="294500" y="93800"/>
            <a:ext cx="2877600" cy="33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900" i="1" dirty="0">
                <a:solidFill>
                  <a:srgbClr val="DE4B51"/>
                </a:solidFill>
                <a:latin typeface="Fira Sans"/>
                <a:ea typeface="Fira Sans"/>
                <a:cs typeface="Fira Sans"/>
                <a:sym typeface="Fira Sans"/>
              </a:rPr>
              <a:t>August 8, 2022</a:t>
            </a:r>
            <a:endParaRPr sz="900" i="1" strike="noStrike" cap="none" dirty="0">
              <a:solidFill>
                <a:srgbClr val="DE4B51"/>
              </a:solidFill>
              <a:latin typeface="Fira Sans"/>
              <a:ea typeface="Fira Sans"/>
              <a:cs typeface="Fira Sans"/>
              <a:sym typeface="Fira Sans"/>
            </a:endParaRPr>
          </a:p>
        </p:txBody>
      </p:sp>
      <p:pic>
        <p:nvPicPr>
          <p:cNvPr id="64" name="Google Shape;64;p14"/>
          <p:cNvPicPr preferRelativeResize="0"/>
          <p:nvPr/>
        </p:nvPicPr>
        <p:blipFill rotWithShape="1">
          <a:blip r:embed="rId4">
            <a:alphaModFix/>
          </a:blip>
          <a:srcRect l="-6149" r="46678" b="22015"/>
          <a:stretch/>
        </p:blipFill>
        <p:spPr>
          <a:xfrm>
            <a:off x="6528950" y="0"/>
            <a:ext cx="2615050" cy="5143500"/>
          </a:xfrm>
          <a:prstGeom prst="rect">
            <a:avLst/>
          </a:prstGeom>
          <a:noFill/>
          <a:ln>
            <a:noFill/>
          </a:ln>
        </p:spPr>
      </p:pic>
      <p:pic>
        <p:nvPicPr>
          <p:cNvPr id="65" name="Google Shape;65;p14"/>
          <p:cNvPicPr preferRelativeResize="0"/>
          <p:nvPr/>
        </p:nvPicPr>
        <p:blipFill rotWithShape="1">
          <a:blip r:embed="rId5">
            <a:alphaModFix/>
          </a:blip>
          <a:srcRect r="43467"/>
          <a:stretch/>
        </p:blipFill>
        <p:spPr>
          <a:xfrm rot="5400000">
            <a:off x="7295274" y="3354229"/>
            <a:ext cx="1311601" cy="22669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p:nvPr/>
        </p:nvSpPr>
        <p:spPr>
          <a:xfrm flipH="1">
            <a:off x="3299125" y="1828"/>
            <a:ext cx="5856600" cy="5143500"/>
          </a:xfrm>
          <a:prstGeom prst="rect">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txBox="1"/>
          <p:nvPr/>
        </p:nvSpPr>
        <p:spPr>
          <a:xfrm>
            <a:off x="3992225" y="692575"/>
            <a:ext cx="4672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Clr>
                <a:schemeClr val="dk1"/>
              </a:buClr>
              <a:buSzPts val="1100"/>
              <a:buFont typeface="Arial"/>
              <a:buNone/>
            </a:pPr>
            <a:r>
              <a:rPr lang="en" sz="1600" dirty="0">
                <a:solidFill>
                  <a:srgbClr val="FFFFFF"/>
                </a:solidFill>
                <a:latin typeface="Fira Sans"/>
                <a:ea typeface="Fira Sans"/>
                <a:cs typeface="Fira Sans"/>
                <a:sym typeface="Fira Sans"/>
              </a:rPr>
              <a:t>We will check in and check out every day.</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Clr>
                <a:schemeClr val="dk1"/>
              </a:buClr>
              <a:buSzPts val="1100"/>
              <a:buFont typeface="Arial"/>
              <a:buNone/>
            </a:pPr>
            <a:r>
              <a:rPr lang="en" sz="1600" b="1" dirty="0">
                <a:solidFill>
                  <a:srgbClr val="FFFFFF"/>
                </a:solidFill>
                <a:latin typeface="Fira Sans"/>
                <a:ea typeface="Fira Sans"/>
                <a:cs typeface="Fira Sans"/>
                <a:sym typeface="Fira Sans"/>
              </a:rPr>
              <a:t>We take attendance! </a:t>
            </a:r>
            <a:r>
              <a:rPr lang="en" sz="1600" dirty="0">
                <a:solidFill>
                  <a:srgbClr val="FFFFFF"/>
                </a:solidFill>
                <a:latin typeface="Fira Sans"/>
                <a:ea typeface="Fira Sans"/>
                <a:cs typeface="Fira Sans"/>
                <a:sym typeface="Fira Sans"/>
              </a:rPr>
              <a:t>(refer to attendance policy)</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Clr>
                <a:schemeClr val="dk1"/>
              </a:buClr>
              <a:buSzPts val="1100"/>
              <a:buFont typeface="Arial"/>
              <a:buNone/>
            </a:pPr>
            <a:r>
              <a:rPr lang="en" sz="1600" dirty="0">
                <a:solidFill>
                  <a:srgbClr val="FFFFFF"/>
                </a:solidFill>
                <a:latin typeface="Fira Sans"/>
                <a:ea typeface="Fira Sans"/>
                <a:cs typeface="Fira Sans"/>
                <a:sym typeface="Fira Sans"/>
              </a:rPr>
              <a:t>Stand downs will include:</a:t>
            </a:r>
            <a:endParaRPr sz="1600" dirty="0">
              <a:solidFill>
                <a:srgbClr val="FFFFFF"/>
              </a:solidFill>
              <a:latin typeface="Fira Sans"/>
              <a:ea typeface="Fira Sans"/>
              <a:cs typeface="Fira Sans"/>
              <a:sym typeface="Fira Sans"/>
            </a:endParaRPr>
          </a:p>
          <a:p>
            <a:pPr marL="457200" lvl="0" indent="-330200" algn="l" rtl="0">
              <a:lnSpc>
                <a:spcPct val="110000"/>
              </a:lnSpc>
              <a:spcBef>
                <a:spcPts val="1000"/>
              </a:spcBef>
              <a:spcAft>
                <a:spcPts val="0"/>
              </a:spcAft>
              <a:buClr>
                <a:srgbClr val="FFFFFF"/>
              </a:buClr>
              <a:buSzPts val="1600"/>
              <a:buFont typeface="Fira Sans"/>
              <a:buChar char="●"/>
            </a:pPr>
            <a:r>
              <a:rPr lang="en-US" sz="1600" dirty="0">
                <a:solidFill>
                  <a:srgbClr val="FFFFFF"/>
                </a:solidFill>
                <a:latin typeface="Fira Sans"/>
                <a:ea typeface="Fira Sans"/>
                <a:cs typeface="Fira Sans"/>
                <a:sym typeface="Fira Sans"/>
              </a:rPr>
              <a:t>Light concept questions</a:t>
            </a:r>
            <a:endParaRPr sz="1600" dirty="0">
              <a:solidFill>
                <a:srgbClr val="FFFFFF"/>
              </a:solidFill>
              <a:latin typeface="Fira Sans"/>
              <a:ea typeface="Fira Sans"/>
              <a:cs typeface="Fira Sans"/>
              <a:sym typeface="Fira Sans"/>
            </a:endParaRPr>
          </a:p>
          <a:p>
            <a:pPr marL="457200" lvl="0" indent="-330200" algn="l" rtl="0">
              <a:lnSpc>
                <a:spcPct val="110000"/>
              </a:lnSpc>
              <a:spcBef>
                <a:spcPts val="1000"/>
              </a:spcBef>
              <a:spcAft>
                <a:spcPts val="0"/>
              </a:spcAft>
              <a:buClr>
                <a:srgbClr val="FFFFFF"/>
              </a:buClr>
              <a:buSzPts val="1600"/>
              <a:buFont typeface="Fira Sans"/>
              <a:buChar char="●"/>
            </a:pPr>
            <a:r>
              <a:rPr lang="en-US" sz="1600" dirty="0">
                <a:solidFill>
                  <a:srgbClr val="FFFFFF"/>
                </a:solidFill>
                <a:latin typeface="Fira Sans"/>
                <a:ea typeface="Fira Sans"/>
                <a:cs typeface="Fira Sans"/>
                <a:sym typeface="Fira Sans"/>
              </a:rPr>
              <a:t>Bite size Python/SQL challenges</a:t>
            </a:r>
          </a:p>
          <a:p>
            <a:pPr marL="457200" lvl="0" indent="-330200" algn="l" rtl="0">
              <a:lnSpc>
                <a:spcPct val="110000"/>
              </a:lnSpc>
              <a:spcBef>
                <a:spcPts val="1000"/>
              </a:spcBef>
              <a:spcAft>
                <a:spcPts val="0"/>
              </a:spcAft>
              <a:buClr>
                <a:srgbClr val="FFFFFF"/>
              </a:buClr>
              <a:buSzPts val="1600"/>
              <a:buFont typeface="Fira Sans"/>
              <a:buChar char="●"/>
            </a:pPr>
            <a:r>
              <a:rPr lang="en-US" sz="1600" dirty="0">
                <a:solidFill>
                  <a:srgbClr val="FFFFFF"/>
                </a:solidFill>
                <a:latin typeface="Fira Sans"/>
                <a:ea typeface="Fira Sans"/>
                <a:cs typeface="Fira Sans"/>
                <a:sym typeface="Fira Sans"/>
              </a:rPr>
              <a:t>General concerns/feedback</a:t>
            </a:r>
          </a:p>
        </p:txBody>
      </p:sp>
      <p:sp>
        <p:nvSpPr>
          <p:cNvPr id="120" name="Google Shape;120;p20"/>
          <p:cNvSpPr txBox="1">
            <a:spLocks noGrp="1"/>
          </p:cNvSpPr>
          <p:nvPr>
            <p:ph type="title"/>
          </p:nvPr>
        </p:nvSpPr>
        <p:spPr>
          <a:xfrm>
            <a:off x="280850" y="692575"/>
            <a:ext cx="2877600" cy="108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solidFill>
                  <a:srgbClr val="101820"/>
                </a:solidFill>
                <a:latin typeface="DM Serif Display"/>
                <a:ea typeface="DM Serif Display"/>
                <a:cs typeface="DM Serif Display"/>
                <a:sym typeface="DM Serif Display"/>
              </a:rPr>
              <a:t>Stand Downs </a:t>
            </a:r>
            <a:endParaRPr dirty="0">
              <a:solidFill>
                <a:srgbClr val="101820"/>
              </a:solidFill>
              <a:latin typeface="DM Serif Display"/>
              <a:ea typeface="DM Serif Display"/>
              <a:cs typeface="DM Serif Display"/>
              <a:sym typeface="DM Serif Display"/>
            </a:endParaRPr>
          </a:p>
        </p:txBody>
      </p:sp>
      <p:pic>
        <p:nvPicPr>
          <p:cNvPr id="121" name="Google Shape;121;p20"/>
          <p:cNvPicPr preferRelativeResize="0"/>
          <p:nvPr/>
        </p:nvPicPr>
        <p:blipFill rotWithShape="1">
          <a:blip r:embed="rId3">
            <a:alphaModFix/>
          </a:blip>
          <a:srcRect t="19" b="19"/>
          <a:stretch/>
        </p:blipFill>
        <p:spPr>
          <a:xfrm>
            <a:off x="1297849" y="2066625"/>
            <a:ext cx="2301000" cy="2300100"/>
          </a:xfrm>
          <a:prstGeom prst="roundRect">
            <a:avLst>
              <a:gd name="adj" fmla="val 12090"/>
            </a:avLst>
          </a:prstGeom>
          <a:noFill/>
          <a:ln>
            <a:noFill/>
          </a:ln>
        </p:spPr>
      </p:pic>
    </p:spTree>
    <p:extLst>
      <p:ext uri="{BB962C8B-B14F-4D97-AF65-F5344CB8AC3E}">
        <p14:creationId xmlns:p14="http://schemas.microsoft.com/office/powerpoint/2010/main" val="714233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6" name="Picture 5">
            <a:extLst>
              <a:ext uri="{FF2B5EF4-FFF2-40B4-BE49-F238E27FC236}">
                <a16:creationId xmlns:a16="http://schemas.microsoft.com/office/drawing/2014/main" id="{C8A20FDE-7889-F4A5-55E9-5E0E9E2184A2}"/>
              </a:ext>
            </a:extLst>
          </p:cNvPr>
          <p:cNvPicPr>
            <a:picLocks noChangeAspect="1"/>
          </p:cNvPicPr>
          <p:nvPr/>
        </p:nvPicPr>
        <p:blipFill rotWithShape="1">
          <a:blip r:embed="rId3"/>
          <a:srcRect l="16745" t="23286" r="24569" b="12991"/>
          <a:stretch/>
        </p:blipFill>
        <p:spPr>
          <a:xfrm>
            <a:off x="2133502" y="338911"/>
            <a:ext cx="6937849" cy="4708488"/>
          </a:xfrm>
          <a:prstGeom prst="rect">
            <a:avLst/>
          </a:prstGeom>
        </p:spPr>
      </p:pic>
      <p:sp>
        <p:nvSpPr>
          <p:cNvPr id="98" name="Google Shape;98;p18"/>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99" name="Google Shape;99;p18"/>
          <p:cNvPicPr preferRelativeResize="0"/>
          <p:nvPr/>
        </p:nvPicPr>
        <p:blipFill rotWithShape="1">
          <a:blip r:embed="rId4">
            <a:alphaModFix/>
          </a:blip>
          <a:srcRect l="200" t="28191" r="-199" b="-14272"/>
          <a:stretch/>
        </p:blipFill>
        <p:spPr>
          <a:xfrm>
            <a:off x="0" y="0"/>
            <a:ext cx="4752425" cy="1954900"/>
          </a:xfrm>
          <a:prstGeom prst="rect">
            <a:avLst/>
          </a:prstGeom>
          <a:noFill/>
          <a:ln>
            <a:noFill/>
          </a:ln>
        </p:spPr>
      </p:pic>
      <p:sp>
        <p:nvSpPr>
          <p:cNvPr id="100" name="Google Shape;100;p18"/>
          <p:cNvSpPr txBox="1"/>
          <p:nvPr/>
        </p:nvSpPr>
        <p:spPr>
          <a:xfrm>
            <a:off x="72649" y="106239"/>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Weeks </a:t>
            </a:r>
            <a:br>
              <a:rPr lang="en" sz="2600" dirty="0">
                <a:solidFill>
                  <a:srgbClr val="101820"/>
                </a:solidFill>
                <a:latin typeface="DM Serif Display"/>
                <a:ea typeface="DM Serif Display"/>
                <a:cs typeface="DM Serif Display"/>
                <a:sym typeface="DM Serif Display"/>
              </a:rPr>
            </a:br>
            <a:r>
              <a:rPr lang="en" sz="2600" dirty="0">
                <a:solidFill>
                  <a:srgbClr val="101820"/>
                </a:solidFill>
                <a:latin typeface="DM Serif Display"/>
                <a:ea typeface="DM Serif Display"/>
                <a:cs typeface="DM Serif Display"/>
                <a:sym typeface="DM Serif Display"/>
              </a:rPr>
              <a:t>1 &amp; 2</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102" name="Google Shape;102;p18"/>
          <p:cNvSpPr/>
          <p:nvPr/>
        </p:nvSpPr>
        <p:spPr>
          <a:xfrm>
            <a:off x="271275" y="1987097"/>
            <a:ext cx="12087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dirty="0">
                <a:solidFill>
                  <a:srgbClr val="101820"/>
                </a:solidFill>
                <a:latin typeface="Fira Sans"/>
                <a:ea typeface="Fira Sans"/>
                <a:cs typeface="Fira Sans"/>
                <a:sym typeface="Fira Sans"/>
              </a:rPr>
              <a:t>“Lectures”</a:t>
            </a:r>
            <a:endParaRPr sz="1700" dirty="0">
              <a:solidFill>
                <a:srgbClr val="101820"/>
              </a:solidFill>
              <a:latin typeface="Fira Sans"/>
              <a:ea typeface="Fira Sans"/>
              <a:cs typeface="Fira Sans"/>
              <a:sym typeface="Fira Sans"/>
            </a:endParaRPr>
          </a:p>
        </p:txBody>
      </p:sp>
      <p:sp>
        <p:nvSpPr>
          <p:cNvPr id="4" name="Rectangle 3">
            <a:extLst>
              <a:ext uri="{FF2B5EF4-FFF2-40B4-BE49-F238E27FC236}">
                <a16:creationId xmlns:a16="http://schemas.microsoft.com/office/drawing/2014/main" id="{B0286DE2-DEBA-4A06-9A34-0FEFC02B7AD0}"/>
              </a:ext>
            </a:extLst>
          </p:cNvPr>
          <p:cNvSpPr/>
          <p:nvPr/>
        </p:nvSpPr>
        <p:spPr>
          <a:xfrm>
            <a:off x="5151550" y="2300026"/>
            <a:ext cx="1307206" cy="3573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0046837-39A6-585E-4967-6C97F3D0483C}"/>
              </a:ext>
            </a:extLst>
          </p:cNvPr>
          <p:cNvSpPr/>
          <p:nvPr/>
        </p:nvSpPr>
        <p:spPr>
          <a:xfrm>
            <a:off x="5151550" y="3418342"/>
            <a:ext cx="1307206" cy="3573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6857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p:nvPr/>
        </p:nvSpPr>
        <p:spPr>
          <a:xfrm rot="4846193">
            <a:off x="1984753" y="1707067"/>
            <a:ext cx="2835413" cy="2835413"/>
          </a:xfrm>
          <a:prstGeom prst="octagon">
            <a:avLst>
              <a:gd name="adj" fmla="val 29289"/>
            </a:avLst>
          </a:prstGeom>
          <a:solidFill>
            <a:srgbClr val="54A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3287375" y="-8650"/>
            <a:ext cx="5856600" cy="5143500"/>
          </a:xfrm>
          <a:prstGeom prst="rect">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39" name="Google Shape;139;p22"/>
          <p:cNvSpPr txBox="1">
            <a:spLocks noGrp="1"/>
          </p:cNvSpPr>
          <p:nvPr>
            <p:ph type="title"/>
          </p:nvPr>
        </p:nvSpPr>
        <p:spPr>
          <a:xfrm>
            <a:off x="280850" y="692575"/>
            <a:ext cx="2877600" cy="108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rgbClr val="101820"/>
                </a:solidFill>
                <a:latin typeface="DM Serif Display"/>
                <a:ea typeface="DM Serif Display"/>
                <a:cs typeface="DM Serif Display"/>
                <a:sym typeface="DM Serif Display"/>
              </a:rPr>
              <a:t>Lectures</a:t>
            </a:r>
            <a:endParaRPr>
              <a:solidFill>
                <a:srgbClr val="101820"/>
              </a:solidFill>
              <a:latin typeface="DM Serif Display"/>
              <a:ea typeface="DM Serif Display"/>
              <a:cs typeface="DM Serif Display"/>
              <a:sym typeface="DM Serif Display"/>
            </a:endParaRPr>
          </a:p>
        </p:txBody>
      </p:sp>
      <p:sp>
        <p:nvSpPr>
          <p:cNvPr id="140" name="Google Shape;140;p22"/>
          <p:cNvSpPr txBox="1"/>
          <p:nvPr/>
        </p:nvSpPr>
        <p:spPr>
          <a:xfrm>
            <a:off x="3992225" y="692575"/>
            <a:ext cx="4756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Plan to:</a:t>
            </a:r>
            <a:endParaRPr sz="1600" dirty="0">
              <a:solidFill>
                <a:srgbClr val="FFFFFF"/>
              </a:solidFill>
              <a:latin typeface="Fira Sans"/>
              <a:ea typeface="Fira Sans"/>
              <a:cs typeface="Fira Sans"/>
              <a:sym typeface="Fira Sans"/>
            </a:endParaRPr>
          </a:p>
          <a:p>
            <a:pPr marL="457200" lvl="0" indent="-330200" algn="l" rtl="0">
              <a:lnSpc>
                <a:spcPct val="110000"/>
              </a:lnSpc>
              <a:spcBef>
                <a:spcPts val="1000"/>
              </a:spcBef>
              <a:spcAft>
                <a:spcPts val="1000"/>
              </a:spcAft>
              <a:buClr>
                <a:srgbClr val="FFFFFF"/>
              </a:buClr>
              <a:buSzPts val="1600"/>
              <a:buFont typeface="Fira Sans"/>
              <a:buChar char="●"/>
            </a:pPr>
            <a:r>
              <a:rPr lang="en" sz="1600" dirty="0">
                <a:solidFill>
                  <a:srgbClr val="FFFFFF"/>
                </a:solidFill>
                <a:latin typeface="Fira Sans"/>
                <a:ea typeface="Fira Sans"/>
                <a:cs typeface="Fira Sans"/>
                <a:sym typeface="Fira Sans"/>
              </a:rPr>
              <a:t>Ask questions. Participate.</a:t>
            </a:r>
          </a:p>
          <a:p>
            <a:pPr marL="457200" lvl="0" indent="-330200" algn="l" rtl="0">
              <a:lnSpc>
                <a:spcPct val="110000"/>
              </a:lnSpc>
              <a:spcBef>
                <a:spcPts val="1000"/>
              </a:spcBef>
              <a:spcAft>
                <a:spcPts val="1000"/>
              </a:spcAft>
              <a:buClr>
                <a:srgbClr val="FFFFFF"/>
              </a:buClr>
              <a:buSzPts val="1600"/>
              <a:buFont typeface="Fira Sans"/>
              <a:buChar char="●"/>
            </a:pPr>
            <a:r>
              <a:rPr lang="en" sz="1600" dirty="0">
                <a:solidFill>
                  <a:srgbClr val="FFFFFF"/>
                </a:solidFill>
                <a:latin typeface="Fira Sans"/>
                <a:ea typeface="Fira Sans"/>
                <a:cs typeface="Fira Sans"/>
                <a:sym typeface="Fira Sans"/>
              </a:rPr>
              <a:t>Take notes.</a:t>
            </a:r>
          </a:p>
          <a:p>
            <a:pPr marL="457200" lvl="0" indent="-330200" algn="l" rtl="0">
              <a:lnSpc>
                <a:spcPct val="110000"/>
              </a:lnSpc>
              <a:spcBef>
                <a:spcPts val="1000"/>
              </a:spcBef>
              <a:spcAft>
                <a:spcPts val="1000"/>
              </a:spcAft>
              <a:buClr>
                <a:srgbClr val="FFFFFF"/>
              </a:buClr>
              <a:buSzPts val="1600"/>
              <a:buFont typeface="Fira Sans"/>
              <a:buChar char="●"/>
            </a:pPr>
            <a:r>
              <a:rPr lang="en" sz="1600" dirty="0">
                <a:solidFill>
                  <a:srgbClr val="FFFFFF"/>
                </a:solidFill>
                <a:latin typeface="Fira Sans"/>
                <a:ea typeface="Fira Sans"/>
                <a:cs typeface="Fira Sans"/>
                <a:sym typeface="Fira Sans"/>
              </a:rPr>
              <a:t>Code along when appropriate.</a:t>
            </a:r>
            <a:endParaRPr sz="1600" dirty="0">
              <a:solidFill>
                <a:srgbClr val="FFFFFF"/>
              </a:solidFill>
              <a:latin typeface="Fira Sans"/>
              <a:ea typeface="Fira Sans"/>
              <a:cs typeface="Fira Sans"/>
              <a:sym typeface="Fir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44"/>
        <p:cNvGrpSpPr/>
        <p:nvPr/>
      </p:nvGrpSpPr>
      <p:grpSpPr>
        <a:xfrm>
          <a:off x="0" y="0"/>
          <a:ext cx="0" cy="0"/>
          <a:chOff x="0" y="0"/>
          <a:chExt cx="0" cy="0"/>
        </a:xfrm>
      </p:grpSpPr>
      <p:pic>
        <p:nvPicPr>
          <p:cNvPr id="145" name="Google Shape;145;p23"/>
          <p:cNvPicPr preferRelativeResize="0"/>
          <p:nvPr/>
        </p:nvPicPr>
        <p:blipFill rotWithShape="1">
          <a:blip r:embed="rId3">
            <a:alphaModFix/>
          </a:blip>
          <a:srcRect t="17765" b="-10101"/>
          <a:stretch/>
        </p:blipFill>
        <p:spPr>
          <a:xfrm>
            <a:off x="0" y="-27514"/>
            <a:ext cx="5195651" cy="2285250"/>
          </a:xfrm>
          <a:prstGeom prst="rect">
            <a:avLst/>
          </a:prstGeom>
          <a:noFill/>
          <a:ln>
            <a:noFill/>
          </a:ln>
        </p:spPr>
      </p:pic>
      <p:sp>
        <p:nvSpPr>
          <p:cNvPr id="146" name="Google Shape;146;p23"/>
          <p:cNvSpPr/>
          <p:nvPr/>
        </p:nvSpPr>
        <p:spPr>
          <a:xfrm>
            <a:off x="308750" y="2285250"/>
            <a:ext cx="3203400" cy="20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2800"/>
              <a:buFont typeface="Arial"/>
              <a:buNone/>
            </a:pPr>
            <a:r>
              <a:rPr lang="en" sz="1700" dirty="0">
                <a:solidFill>
                  <a:srgbClr val="101820"/>
                </a:solidFill>
                <a:latin typeface="Fira Sans"/>
                <a:ea typeface="Fira Sans"/>
                <a:cs typeface="Fira Sans"/>
                <a:sym typeface="Fira Sans"/>
              </a:rPr>
              <a:t>AKA where to find lecture content!</a:t>
            </a:r>
            <a:endParaRPr sz="1700" dirty="0">
              <a:solidFill>
                <a:srgbClr val="101820"/>
              </a:solidFill>
              <a:latin typeface="Fira Sans"/>
              <a:ea typeface="Fira Sans"/>
              <a:cs typeface="Fira Sans"/>
              <a:sym typeface="Fira Sans"/>
            </a:endParaRPr>
          </a:p>
          <a:p>
            <a:pPr marL="0" lvl="0" indent="0" algn="l" rtl="0">
              <a:spcBef>
                <a:spcPts val="0"/>
              </a:spcBef>
              <a:spcAft>
                <a:spcPts val="0"/>
              </a:spcAft>
              <a:buClr>
                <a:schemeClr val="dk1"/>
              </a:buClr>
              <a:buSzPts val="2800"/>
              <a:buFont typeface="Arial"/>
              <a:buNone/>
            </a:pPr>
            <a:endParaRPr sz="1700" dirty="0">
              <a:solidFill>
                <a:srgbClr val="101820"/>
              </a:solidFill>
              <a:latin typeface="Fira Sans"/>
              <a:ea typeface="Fira Sans"/>
              <a:cs typeface="Fira Sans"/>
              <a:sym typeface="Fira Sans"/>
            </a:endParaRPr>
          </a:p>
          <a:p>
            <a:pPr marL="0" lvl="0" indent="0" algn="l" rtl="0">
              <a:spcBef>
                <a:spcPts val="0"/>
              </a:spcBef>
              <a:spcAft>
                <a:spcPts val="0"/>
              </a:spcAft>
              <a:buClr>
                <a:schemeClr val="dk1"/>
              </a:buClr>
              <a:buSzPts val="2800"/>
              <a:buFont typeface="Arial"/>
              <a:buNone/>
            </a:pPr>
            <a:r>
              <a:rPr lang="en" sz="1700" dirty="0">
                <a:solidFill>
                  <a:srgbClr val="101820"/>
                </a:solidFill>
                <a:latin typeface="Fira Sans"/>
                <a:ea typeface="Fira Sans"/>
                <a:cs typeface="Fira Sans"/>
                <a:sym typeface="Fira Sans"/>
              </a:rPr>
              <a:t>We will go over how to access materials from this repository in Week 1.</a:t>
            </a:r>
            <a:endParaRPr sz="1700" dirty="0">
              <a:solidFill>
                <a:srgbClr val="101820"/>
              </a:solidFill>
              <a:latin typeface="Fira Sans"/>
              <a:ea typeface="Fira Sans"/>
              <a:cs typeface="Fira Sans"/>
              <a:sym typeface="Fira Sans"/>
            </a:endParaRPr>
          </a:p>
        </p:txBody>
      </p:sp>
      <p:sp>
        <p:nvSpPr>
          <p:cNvPr id="147" name="Google Shape;147;p23"/>
          <p:cNvSpPr txBox="1">
            <a:spLocks noGrp="1"/>
          </p:cNvSpPr>
          <p:nvPr>
            <p:ph type="title"/>
          </p:nvPr>
        </p:nvSpPr>
        <p:spPr>
          <a:xfrm>
            <a:off x="284418" y="542411"/>
            <a:ext cx="3453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solidFill>
                  <a:srgbClr val="101820"/>
                </a:solidFill>
                <a:latin typeface="DM Serif Display"/>
                <a:ea typeface="DM Serif Display"/>
                <a:cs typeface="DM Serif Display"/>
                <a:sym typeface="DM Serif Display"/>
              </a:rPr>
              <a:t>Cohort Git Repository</a:t>
            </a:r>
            <a:endParaRPr dirty="0">
              <a:solidFill>
                <a:srgbClr val="101820"/>
              </a:solidFill>
              <a:latin typeface="DM Serif Display"/>
              <a:ea typeface="DM Serif Display"/>
              <a:cs typeface="DM Serif Display"/>
              <a:sym typeface="DM Serif Display"/>
            </a:endParaRPr>
          </a:p>
        </p:txBody>
      </p:sp>
      <p:pic>
        <p:nvPicPr>
          <p:cNvPr id="3" name="Picture 2">
            <a:extLst>
              <a:ext uri="{FF2B5EF4-FFF2-40B4-BE49-F238E27FC236}">
                <a16:creationId xmlns:a16="http://schemas.microsoft.com/office/drawing/2014/main" id="{0167A8C1-6A7A-40FA-B616-9B378729F599}"/>
              </a:ext>
            </a:extLst>
          </p:cNvPr>
          <p:cNvPicPr>
            <a:picLocks noChangeAspect="1"/>
          </p:cNvPicPr>
          <p:nvPr/>
        </p:nvPicPr>
        <p:blipFill rotWithShape="1">
          <a:blip r:embed="rId4"/>
          <a:srcRect l="-378" t="17897" r="31005" b="15210"/>
          <a:stretch/>
        </p:blipFill>
        <p:spPr>
          <a:xfrm>
            <a:off x="3434781" y="1602914"/>
            <a:ext cx="5709219" cy="34406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99" name="Google Shape;99;p18"/>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sp>
        <p:nvSpPr>
          <p:cNvPr id="100" name="Google Shape;100;p18"/>
          <p:cNvSpPr txBox="1"/>
          <p:nvPr/>
        </p:nvSpPr>
        <p:spPr>
          <a:xfrm>
            <a:off x="271275" y="239325"/>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Weeks </a:t>
            </a:r>
            <a:br>
              <a:rPr lang="en" sz="2600" dirty="0">
                <a:solidFill>
                  <a:srgbClr val="101820"/>
                </a:solidFill>
                <a:latin typeface="DM Serif Display"/>
                <a:ea typeface="DM Serif Display"/>
                <a:cs typeface="DM Serif Display"/>
                <a:sym typeface="DM Serif Display"/>
              </a:rPr>
            </a:br>
            <a:r>
              <a:rPr lang="en" sz="2600" dirty="0">
                <a:solidFill>
                  <a:srgbClr val="101820"/>
                </a:solidFill>
                <a:latin typeface="DM Serif Display"/>
                <a:ea typeface="DM Serif Display"/>
                <a:cs typeface="DM Serif Display"/>
                <a:sym typeface="DM Serif Display"/>
              </a:rPr>
              <a:t>1 &amp; 2</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9" name="Google Shape;157;p24">
            <a:extLst>
              <a:ext uri="{FF2B5EF4-FFF2-40B4-BE49-F238E27FC236}">
                <a16:creationId xmlns:a16="http://schemas.microsoft.com/office/drawing/2014/main" id="{851BC7EB-F605-4B45-847C-5D5727DF2B35}"/>
              </a:ext>
            </a:extLst>
          </p:cNvPr>
          <p:cNvSpPr/>
          <p:nvPr/>
        </p:nvSpPr>
        <p:spPr>
          <a:xfrm>
            <a:off x="271275" y="1954900"/>
            <a:ext cx="13053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rgbClr val="101820"/>
                </a:solidFill>
                <a:latin typeface="Fira Sans"/>
                <a:ea typeface="Fira Sans"/>
                <a:cs typeface="Fira Sans"/>
                <a:sym typeface="Fira Sans"/>
              </a:rPr>
              <a:t>Pair Programming</a:t>
            </a:r>
            <a:endParaRPr dirty="0">
              <a:solidFill>
                <a:srgbClr val="101820"/>
              </a:solidFill>
              <a:latin typeface="Fira Sans"/>
              <a:ea typeface="Fira Sans"/>
              <a:cs typeface="Fira Sans"/>
              <a:sym typeface="Fira Sans"/>
            </a:endParaRPr>
          </a:p>
        </p:txBody>
      </p:sp>
      <p:pic>
        <p:nvPicPr>
          <p:cNvPr id="2" name="Picture 1">
            <a:extLst>
              <a:ext uri="{FF2B5EF4-FFF2-40B4-BE49-F238E27FC236}">
                <a16:creationId xmlns:a16="http://schemas.microsoft.com/office/drawing/2014/main" id="{97FBE9F0-FB5D-B2C9-2AA8-B80BC63736B3}"/>
              </a:ext>
            </a:extLst>
          </p:cNvPr>
          <p:cNvPicPr>
            <a:picLocks noChangeAspect="1"/>
          </p:cNvPicPr>
          <p:nvPr/>
        </p:nvPicPr>
        <p:blipFill rotWithShape="1">
          <a:blip r:embed="rId4"/>
          <a:srcRect l="16745" t="23286" r="24569" b="12991"/>
          <a:stretch/>
        </p:blipFill>
        <p:spPr>
          <a:xfrm>
            <a:off x="2133502" y="338911"/>
            <a:ext cx="6937849" cy="4708488"/>
          </a:xfrm>
          <a:prstGeom prst="rect">
            <a:avLst/>
          </a:prstGeom>
        </p:spPr>
      </p:pic>
      <p:sp>
        <p:nvSpPr>
          <p:cNvPr id="4" name="Rectangle 3">
            <a:extLst>
              <a:ext uri="{FF2B5EF4-FFF2-40B4-BE49-F238E27FC236}">
                <a16:creationId xmlns:a16="http://schemas.microsoft.com/office/drawing/2014/main" id="{A105A5F0-55C1-EA4A-5AA3-104B9A7C60E3}"/>
              </a:ext>
            </a:extLst>
          </p:cNvPr>
          <p:cNvSpPr/>
          <p:nvPr/>
        </p:nvSpPr>
        <p:spPr>
          <a:xfrm>
            <a:off x="5138672" y="3048467"/>
            <a:ext cx="1307206" cy="3573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5817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2"/>
        <p:cNvGrpSpPr/>
        <p:nvPr/>
      </p:nvGrpSpPr>
      <p:grpSpPr>
        <a:xfrm>
          <a:off x="0" y="0"/>
          <a:ext cx="0" cy="0"/>
          <a:chOff x="0" y="0"/>
          <a:chExt cx="0" cy="0"/>
        </a:xfrm>
      </p:grpSpPr>
      <p:sp>
        <p:nvSpPr>
          <p:cNvPr id="163" name="Google Shape;163;p25"/>
          <p:cNvSpPr/>
          <p:nvPr/>
        </p:nvSpPr>
        <p:spPr>
          <a:xfrm flipH="1">
            <a:off x="3299125" y="1828"/>
            <a:ext cx="5856600" cy="5143500"/>
          </a:xfrm>
          <a:prstGeom prst="rect">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5"/>
          <p:cNvSpPr txBox="1"/>
          <p:nvPr/>
        </p:nvSpPr>
        <p:spPr>
          <a:xfrm>
            <a:off x="3992225" y="334925"/>
            <a:ext cx="4879800" cy="43572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Clr>
                <a:schemeClr val="dk1"/>
              </a:buClr>
              <a:buSzPts val="1100"/>
              <a:buFont typeface="Arial"/>
              <a:buNone/>
            </a:pPr>
            <a:r>
              <a:rPr lang="en" sz="1600" dirty="0">
                <a:solidFill>
                  <a:schemeClr val="lt1"/>
                </a:solidFill>
                <a:latin typeface="Fira Sans"/>
                <a:ea typeface="Fira Sans"/>
                <a:cs typeface="Fira Sans"/>
                <a:sym typeface="Fira Sans"/>
              </a:rPr>
              <a:t>Pair programming helps you practice verbalizing what you want to accomplish prior to writing code. </a:t>
            </a:r>
            <a:endParaRPr sz="1600" dirty="0">
              <a:solidFill>
                <a:schemeClr val="lt1"/>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dirty="0">
                <a:solidFill>
                  <a:schemeClr val="lt1"/>
                </a:solidFill>
                <a:latin typeface="Fira Sans"/>
                <a:ea typeface="Fira Sans"/>
                <a:cs typeface="Fira Sans"/>
                <a:sym typeface="Fira Sans"/>
              </a:rPr>
              <a:t>It also allows you to view a peer’s coding style and approach to problems.</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b="1" dirty="0">
                <a:solidFill>
                  <a:srgbClr val="FFFFFF"/>
                </a:solidFill>
                <a:latin typeface="Fira Sans"/>
                <a:ea typeface="Fira Sans"/>
                <a:cs typeface="Fira Sans"/>
                <a:sym typeface="Fira Sans"/>
              </a:rPr>
              <a:t>Driver:</a:t>
            </a:r>
            <a:endParaRPr sz="1600" b="1" dirty="0">
              <a:solidFill>
                <a:srgbClr val="FFFFFF"/>
              </a:solidFill>
              <a:latin typeface="Fira Sans"/>
              <a:ea typeface="Fira Sans"/>
              <a:cs typeface="Fira Sans"/>
              <a:sym typeface="Fira Sans"/>
            </a:endParaRPr>
          </a:p>
          <a:p>
            <a:pPr marL="457200" lvl="0" indent="-317500" algn="l" rtl="0">
              <a:lnSpc>
                <a:spcPct val="110000"/>
              </a:lnSpc>
              <a:spcBef>
                <a:spcPts val="1000"/>
              </a:spcBef>
              <a:spcAft>
                <a:spcPts val="0"/>
              </a:spcAft>
              <a:buClr>
                <a:srgbClr val="FFFFFF"/>
              </a:buClr>
              <a:buSzPts val="1400"/>
              <a:buFont typeface="Fira Sans"/>
              <a:buChar char="●"/>
            </a:pPr>
            <a:r>
              <a:rPr lang="en" dirty="0">
                <a:solidFill>
                  <a:srgbClr val="FFFFFF"/>
                </a:solidFill>
                <a:latin typeface="Fira Sans"/>
                <a:ea typeface="Fira Sans"/>
                <a:cs typeface="Fira Sans"/>
                <a:sym typeface="Fira Sans"/>
              </a:rPr>
              <a:t>Loads up the lab and shares screen </a:t>
            </a:r>
            <a:endParaRPr dirty="0">
              <a:solidFill>
                <a:srgbClr val="FFFFFF"/>
              </a:solidFill>
              <a:latin typeface="Fira Sans"/>
              <a:ea typeface="Fira Sans"/>
              <a:cs typeface="Fira Sans"/>
              <a:sym typeface="Fira Sans"/>
            </a:endParaRPr>
          </a:p>
          <a:p>
            <a:pPr marL="457200" lvl="0" indent="-317500" algn="l" rtl="0">
              <a:lnSpc>
                <a:spcPct val="110000"/>
              </a:lnSpc>
              <a:spcBef>
                <a:spcPts val="0"/>
              </a:spcBef>
              <a:spcAft>
                <a:spcPts val="0"/>
              </a:spcAft>
              <a:buClr>
                <a:srgbClr val="FFFFFF"/>
              </a:buClr>
              <a:buSzPts val="1400"/>
              <a:buFont typeface="Fira Sans"/>
              <a:buChar char="●"/>
            </a:pPr>
            <a:r>
              <a:rPr lang="en" dirty="0">
                <a:solidFill>
                  <a:srgbClr val="FFFFFF"/>
                </a:solidFill>
                <a:latin typeface="Fira Sans"/>
                <a:ea typeface="Fira Sans"/>
                <a:cs typeface="Fira Sans"/>
                <a:sym typeface="Fira Sans"/>
              </a:rPr>
              <a:t>Responds to instructions provided by Navigator and enters code into cells</a:t>
            </a:r>
            <a:endParaRPr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b="1" dirty="0">
                <a:solidFill>
                  <a:srgbClr val="FFFFFF"/>
                </a:solidFill>
                <a:latin typeface="Fira Sans"/>
                <a:ea typeface="Fira Sans"/>
                <a:cs typeface="Fira Sans"/>
                <a:sym typeface="Fira Sans"/>
              </a:rPr>
              <a:t>Navigator:</a:t>
            </a:r>
            <a:endParaRPr sz="1600" b="1" dirty="0">
              <a:solidFill>
                <a:srgbClr val="FFFFFF"/>
              </a:solidFill>
              <a:latin typeface="Fira Sans"/>
              <a:ea typeface="Fira Sans"/>
              <a:cs typeface="Fira Sans"/>
              <a:sym typeface="Fira Sans"/>
            </a:endParaRPr>
          </a:p>
          <a:p>
            <a:pPr marL="457200" lvl="0" indent="-317500" algn="l" rtl="0">
              <a:lnSpc>
                <a:spcPct val="110000"/>
              </a:lnSpc>
              <a:spcBef>
                <a:spcPts val="1000"/>
              </a:spcBef>
              <a:spcAft>
                <a:spcPts val="0"/>
              </a:spcAft>
              <a:buClr>
                <a:srgbClr val="FFFFFF"/>
              </a:buClr>
              <a:buSzPts val="1400"/>
              <a:buFont typeface="Fira Sans"/>
              <a:buChar char="●"/>
            </a:pPr>
            <a:r>
              <a:rPr lang="en" dirty="0">
                <a:solidFill>
                  <a:srgbClr val="FFFFFF"/>
                </a:solidFill>
                <a:latin typeface="Fira Sans"/>
                <a:ea typeface="Fira Sans"/>
                <a:cs typeface="Fira Sans"/>
                <a:sym typeface="Fira Sans"/>
              </a:rPr>
              <a:t>Instructs the Driver on the approach to take to solve the problem / complete the lab</a:t>
            </a:r>
            <a:endParaRPr dirty="0">
              <a:solidFill>
                <a:srgbClr val="FFFFFF"/>
              </a:solidFill>
              <a:latin typeface="Fira Sans"/>
              <a:ea typeface="Fira Sans"/>
              <a:cs typeface="Fira Sans"/>
              <a:sym typeface="Fira Sans"/>
            </a:endParaRPr>
          </a:p>
          <a:p>
            <a:pPr marL="457200" lvl="0" indent="-317500" algn="l" rtl="0">
              <a:lnSpc>
                <a:spcPct val="110000"/>
              </a:lnSpc>
              <a:spcBef>
                <a:spcPts val="0"/>
              </a:spcBef>
              <a:spcAft>
                <a:spcPts val="0"/>
              </a:spcAft>
              <a:buClr>
                <a:srgbClr val="FFFFFF"/>
              </a:buClr>
              <a:buSzPts val="1400"/>
              <a:buFont typeface="Fira Sans"/>
              <a:buChar char="●"/>
            </a:pPr>
            <a:r>
              <a:rPr lang="en" dirty="0">
                <a:solidFill>
                  <a:srgbClr val="FFFFFF"/>
                </a:solidFill>
                <a:latin typeface="Fira Sans"/>
                <a:ea typeface="Fira Sans"/>
                <a:cs typeface="Fira Sans"/>
                <a:sym typeface="Fira Sans"/>
              </a:rPr>
              <a:t>Suggests code implementation</a:t>
            </a:r>
          </a:p>
          <a:p>
            <a:pPr marL="457200" lvl="0" indent="-317500" algn="l" rtl="0">
              <a:lnSpc>
                <a:spcPct val="110000"/>
              </a:lnSpc>
              <a:spcBef>
                <a:spcPts val="0"/>
              </a:spcBef>
              <a:spcAft>
                <a:spcPts val="0"/>
              </a:spcAft>
              <a:buClr>
                <a:srgbClr val="FFFFFF"/>
              </a:buClr>
              <a:buSzPts val="1400"/>
              <a:buFont typeface="Fira Sans"/>
              <a:buChar char="●"/>
            </a:pPr>
            <a:endParaRPr lang="en" sz="1600" dirty="0">
              <a:solidFill>
                <a:srgbClr val="FFFFFF"/>
              </a:solidFill>
              <a:latin typeface="Fira Sans"/>
              <a:ea typeface="Fira Sans"/>
              <a:cs typeface="Fira Sans"/>
              <a:sym typeface="Fira Sans"/>
            </a:endParaRPr>
          </a:p>
          <a:p>
            <a:pPr marL="139700" lvl="0" algn="l" rtl="0">
              <a:lnSpc>
                <a:spcPct val="110000"/>
              </a:lnSpc>
              <a:spcBef>
                <a:spcPts val="0"/>
              </a:spcBef>
              <a:spcAft>
                <a:spcPts val="0"/>
              </a:spcAft>
              <a:buClr>
                <a:srgbClr val="FFFFFF"/>
              </a:buClr>
              <a:buSzPts val="1400"/>
            </a:pPr>
            <a:r>
              <a:rPr lang="en" sz="1600" b="1" dirty="0">
                <a:solidFill>
                  <a:srgbClr val="FFFFFF"/>
                </a:solidFill>
                <a:latin typeface="Fira Sans"/>
                <a:ea typeface="Fira Sans"/>
                <a:cs typeface="Fira Sans"/>
                <a:sym typeface="Fira Sans"/>
              </a:rPr>
              <a:t>Half time driver/ Half time navigator</a:t>
            </a:r>
          </a:p>
        </p:txBody>
      </p:sp>
      <p:sp>
        <p:nvSpPr>
          <p:cNvPr id="165" name="Google Shape;165;p25"/>
          <p:cNvSpPr txBox="1">
            <a:spLocks noGrp="1"/>
          </p:cNvSpPr>
          <p:nvPr>
            <p:ph type="title"/>
          </p:nvPr>
        </p:nvSpPr>
        <p:spPr>
          <a:xfrm>
            <a:off x="280850" y="692575"/>
            <a:ext cx="2877600" cy="108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rgbClr val="101820"/>
                </a:solidFill>
                <a:latin typeface="DM Serif Display"/>
                <a:ea typeface="DM Serif Display"/>
                <a:cs typeface="DM Serif Display"/>
                <a:sym typeface="DM Serif Display"/>
              </a:rPr>
              <a:t>Pair Programming</a:t>
            </a:r>
            <a:endParaRPr>
              <a:solidFill>
                <a:srgbClr val="101820"/>
              </a:solidFill>
              <a:latin typeface="DM Serif Display"/>
              <a:ea typeface="DM Serif Display"/>
              <a:cs typeface="DM Serif Display"/>
              <a:sym typeface="DM Serif Display"/>
            </a:endParaRPr>
          </a:p>
        </p:txBody>
      </p:sp>
      <p:pic>
        <p:nvPicPr>
          <p:cNvPr id="166" name="Google Shape;166;p25"/>
          <p:cNvPicPr preferRelativeResize="0"/>
          <p:nvPr/>
        </p:nvPicPr>
        <p:blipFill rotWithShape="1">
          <a:blip r:embed="rId3">
            <a:alphaModFix/>
          </a:blip>
          <a:srcRect l="26451" r="6868"/>
          <a:stretch/>
        </p:blipFill>
        <p:spPr>
          <a:xfrm>
            <a:off x="1297849" y="2066626"/>
            <a:ext cx="2301000" cy="2300100"/>
          </a:xfrm>
          <a:prstGeom prst="roundRect">
            <a:avLst>
              <a:gd name="adj" fmla="val 12090"/>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99" name="Google Shape;99;p18"/>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sp>
        <p:nvSpPr>
          <p:cNvPr id="100" name="Google Shape;100;p18"/>
          <p:cNvSpPr txBox="1"/>
          <p:nvPr/>
        </p:nvSpPr>
        <p:spPr>
          <a:xfrm>
            <a:off x="271275" y="239325"/>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Weeks </a:t>
            </a:r>
            <a:br>
              <a:rPr lang="en" sz="2600" dirty="0">
                <a:solidFill>
                  <a:srgbClr val="101820"/>
                </a:solidFill>
                <a:latin typeface="DM Serif Display"/>
                <a:ea typeface="DM Serif Display"/>
                <a:cs typeface="DM Serif Display"/>
                <a:sym typeface="DM Serif Display"/>
              </a:rPr>
            </a:br>
            <a:r>
              <a:rPr lang="en" sz="2600" dirty="0">
                <a:solidFill>
                  <a:srgbClr val="101820"/>
                </a:solidFill>
                <a:latin typeface="DM Serif Display"/>
                <a:ea typeface="DM Serif Display"/>
                <a:cs typeface="DM Serif Display"/>
                <a:sym typeface="DM Serif Display"/>
              </a:rPr>
              <a:t>1 &amp; 2</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9" name="Google Shape;157;p24">
            <a:extLst>
              <a:ext uri="{FF2B5EF4-FFF2-40B4-BE49-F238E27FC236}">
                <a16:creationId xmlns:a16="http://schemas.microsoft.com/office/drawing/2014/main" id="{851BC7EB-F605-4B45-847C-5D5727DF2B35}"/>
              </a:ext>
            </a:extLst>
          </p:cNvPr>
          <p:cNvSpPr/>
          <p:nvPr/>
        </p:nvSpPr>
        <p:spPr>
          <a:xfrm>
            <a:off x="271275" y="1954900"/>
            <a:ext cx="13053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rgbClr val="101820"/>
                </a:solidFill>
                <a:latin typeface="Fira Sans"/>
                <a:ea typeface="Fira Sans"/>
                <a:cs typeface="Fira Sans"/>
                <a:sym typeface="Fira Sans"/>
              </a:rPr>
              <a:t>Canvas Time</a:t>
            </a:r>
            <a:endParaRPr dirty="0">
              <a:solidFill>
                <a:srgbClr val="101820"/>
              </a:solidFill>
              <a:latin typeface="Fira Sans"/>
              <a:ea typeface="Fira Sans"/>
              <a:cs typeface="Fira Sans"/>
              <a:sym typeface="Fira Sans"/>
            </a:endParaRPr>
          </a:p>
        </p:txBody>
      </p:sp>
      <p:pic>
        <p:nvPicPr>
          <p:cNvPr id="2" name="Picture 1">
            <a:extLst>
              <a:ext uri="{FF2B5EF4-FFF2-40B4-BE49-F238E27FC236}">
                <a16:creationId xmlns:a16="http://schemas.microsoft.com/office/drawing/2014/main" id="{97FBE9F0-FB5D-B2C9-2AA8-B80BC63736B3}"/>
              </a:ext>
            </a:extLst>
          </p:cNvPr>
          <p:cNvPicPr>
            <a:picLocks noChangeAspect="1"/>
          </p:cNvPicPr>
          <p:nvPr/>
        </p:nvPicPr>
        <p:blipFill rotWithShape="1">
          <a:blip r:embed="rId4"/>
          <a:srcRect l="16745" t="23286" r="24569" b="12991"/>
          <a:stretch/>
        </p:blipFill>
        <p:spPr>
          <a:xfrm>
            <a:off x="2133502" y="338911"/>
            <a:ext cx="6937849" cy="4708488"/>
          </a:xfrm>
          <a:prstGeom prst="rect">
            <a:avLst/>
          </a:prstGeom>
        </p:spPr>
      </p:pic>
      <p:sp>
        <p:nvSpPr>
          <p:cNvPr id="4" name="Rectangle 3">
            <a:extLst>
              <a:ext uri="{FF2B5EF4-FFF2-40B4-BE49-F238E27FC236}">
                <a16:creationId xmlns:a16="http://schemas.microsoft.com/office/drawing/2014/main" id="{A105A5F0-55C1-EA4A-5AA3-104B9A7C60E3}"/>
              </a:ext>
            </a:extLst>
          </p:cNvPr>
          <p:cNvSpPr/>
          <p:nvPr/>
        </p:nvSpPr>
        <p:spPr>
          <a:xfrm>
            <a:off x="5132232" y="3782563"/>
            <a:ext cx="1307206" cy="9568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5133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9"/>
          <p:cNvSpPr/>
          <p:nvPr/>
        </p:nvSpPr>
        <p:spPr>
          <a:xfrm>
            <a:off x="3287375" y="9"/>
            <a:ext cx="5856600" cy="5143500"/>
          </a:xfrm>
          <a:prstGeom prst="rect">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200" name="Google Shape;200;p29"/>
          <p:cNvPicPr preferRelativeResize="0"/>
          <p:nvPr/>
        </p:nvPicPr>
        <p:blipFill>
          <a:blip r:embed="rId3">
            <a:alphaModFix/>
          </a:blip>
          <a:stretch>
            <a:fillRect/>
          </a:stretch>
        </p:blipFill>
        <p:spPr>
          <a:xfrm rot="1239160">
            <a:off x="1935874" y="3144425"/>
            <a:ext cx="1883401" cy="1883401"/>
          </a:xfrm>
          <a:prstGeom prst="rect">
            <a:avLst/>
          </a:prstGeom>
          <a:noFill/>
          <a:ln>
            <a:noFill/>
          </a:ln>
        </p:spPr>
      </p:pic>
      <p:sp>
        <p:nvSpPr>
          <p:cNvPr id="201" name="Google Shape;201;p29"/>
          <p:cNvSpPr txBox="1">
            <a:spLocks noGrp="1"/>
          </p:cNvSpPr>
          <p:nvPr>
            <p:ph type="title"/>
          </p:nvPr>
        </p:nvSpPr>
        <p:spPr>
          <a:xfrm>
            <a:off x="280850" y="692575"/>
            <a:ext cx="2877600" cy="108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rgbClr val="101820"/>
                </a:solidFill>
                <a:latin typeface="DM Serif Display"/>
                <a:ea typeface="DM Serif Display"/>
                <a:cs typeface="DM Serif Display"/>
                <a:sym typeface="DM Serif Display"/>
              </a:rPr>
              <a:t>Canvas Time</a:t>
            </a:r>
            <a:endParaRPr>
              <a:solidFill>
                <a:srgbClr val="101820"/>
              </a:solidFill>
              <a:latin typeface="DM Serif Display"/>
              <a:ea typeface="DM Serif Display"/>
              <a:cs typeface="DM Serif Display"/>
              <a:sym typeface="DM Serif Display"/>
            </a:endParaRPr>
          </a:p>
        </p:txBody>
      </p:sp>
      <p:sp>
        <p:nvSpPr>
          <p:cNvPr id="202" name="Google Shape;202;p29"/>
          <p:cNvSpPr txBox="1"/>
          <p:nvPr/>
        </p:nvSpPr>
        <p:spPr>
          <a:xfrm>
            <a:off x="3992225" y="692575"/>
            <a:ext cx="4756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sz="1600" dirty="0">
                <a:solidFill>
                  <a:srgbClr val="FFFFFF"/>
                </a:solidFill>
                <a:latin typeface="Fira Sans"/>
                <a:ea typeface="Fira Sans"/>
                <a:cs typeface="Fira Sans"/>
                <a:sym typeface="Fira Sans"/>
              </a:rPr>
              <a:t>Also known as </a:t>
            </a:r>
            <a:r>
              <a:rPr lang="en" sz="1600" b="1" dirty="0">
                <a:solidFill>
                  <a:srgbClr val="FFFFFF"/>
                </a:solidFill>
                <a:latin typeface="Fira Sans"/>
                <a:ea typeface="Fira Sans"/>
                <a:cs typeface="Fira Sans"/>
                <a:sym typeface="Fira Sans"/>
              </a:rPr>
              <a:t>Personal Working Time.</a:t>
            </a:r>
          </a:p>
          <a:p>
            <a:pPr marL="0" lvl="0" indent="0" algn="l" rtl="0">
              <a:lnSpc>
                <a:spcPct val="110000"/>
              </a:lnSpc>
              <a:spcBef>
                <a:spcPts val="0"/>
              </a:spcBef>
              <a:spcAft>
                <a:spcPts val="0"/>
              </a:spcAft>
              <a:buNone/>
            </a:pPr>
            <a:r>
              <a:rPr lang="en" sz="1600" b="1" dirty="0">
                <a:solidFill>
                  <a:srgbClr val="FFFFFF"/>
                </a:solidFill>
                <a:latin typeface="Fira Sans"/>
                <a:ea typeface="Fira Sans"/>
                <a:cs typeface="Fira Sans"/>
                <a:sym typeface="Fira Sans"/>
              </a:rPr>
              <a:t>-</a:t>
            </a:r>
            <a:r>
              <a:rPr lang="en" sz="1600" dirty="0">
                <a:solidFill>
                  <a:srgbClr val="FFFFFF"/>
                </a:solidFill>
                <a:latin typeface="Fira Sans"/>
                <a:ea typeface="Fira Sans"/>
                <a:cs typeface="Fira Sans"/>
                <a:sym typeface="Fira Sans"/>
              </a:rPr>
              <a:t> Canvas is where the curriculum/individual lessons are located</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 Priority Lessons: </a:t>
            </a:r>
            <a:r>
              <a:rPr lang="en" sz="1600" b="1" dirty="0">
                <a:solidFill>
                  <a:srgbClr val="FFFFFF"/>
                </a:solidFill>
                <a:latin typeface="Fira Sans"/>
                <a:ea typeface="Fira Sans"/>
                <a:cs typeface="Fira Sans"/>
                <a:sym typeface="Fira Sans"/>
              </a:rPr>
              <a:t>do not</a:t>
            </a:r>
            <a:r>
              <a:rPr lang="en" sz="1600" dirty="0">
                <a:solidFill>
                  <a:srgbClr val="FFFFFF"/>
                </a:solidFill>
                <a:latin typeface="Fira Sans"/>
                <a:ea typeface="Fira Sans"/>
                <a:cs typeface="Fira Sans"/>
                <a:sym typeface="Fira Sans"/>
              </a:rPr>
              <a:t> try to do every single lesson. LOT OF CONTENT!!!</a:t>
            </a:r>
          </a:p>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 Quizzes on Canvas: checks for understanding. </a:t>
            </a:r>
            <a:r>
              <a:rPr lang="en" sz="1600" b="1" dirty="0">
                <a:solidFill>
                  <a:srgbClr val="FFFFFF"/>
                </a:solidFill>
                <a:latin typeface="Fira Sans"/>
                <a:ea typeface="Fira Sans"/>
                <a:cs typeface="Fira Sans"/>
                <a:sym typeface="Fira Sans"/>
              </a:rPr>
              <a:t>NOT</a:t>
            </a:r>
            <a:r>
              <a:rPr lang="en" sz="1600" dirty="0">
                <a:solidFill>
                  <a:srgbClr val="FFFFFF"/>
                </a:solidFill>
                <a:latin typeface="Fira Sans"/>
                <a:ea typeface="Fira Sans"/>
                <a:cs typeface="Fira Sans"/>
                <a:sym typeface="Fira Sans"/>
              </a:rPr>
              <a:t> official assessments, but reference for yourself.</a:t>
            </a:r>
            <a:endParaRPr sz="1600" dirty="0">
              <a:solidFill>
                <a:srgbClr val="FFFFFF"/>
              </a:solidFill>
              <a:latin typeface="Fira Sans"/>
              <a:ea typeface="Fira Sans"/>
              <a:cs typeface="Fira Sans"/>
              <a:sym typeface="Fir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B2630"/>
        </a:solidFill>
        <a:effectLst/>
      </p:bgPr>
    </p:bg>
    <p:spTree>
      <p:nvGrpSpPr>
        <p:cNvPr id="1" name="Shape 206"/>
        <p:cNvGrpSpPr/>
        <p:nvPr/>
      </p:nvGrpSpPr>
      <p:grpSpPr>
        <a:xfrm>
          <a:off x="0" y="0"/>
          <a:ext cx="0" cy="0"/>
          <a:chOff x="0" y="0"/>
          <a:chExt cx="0" cy="0"/>
        </a:xfrm>
      </p:grpSpPr>
      <p:pic>
        <p:nvPicPr>
          <p:cNvPr id="207" name="Google Shape;207;p30"/>
          <p:cNvPicPr preferRelativeResize="0"/>
          <p:nvPr/>
        </p:nvPicPr>
        <p:blipFill rotWithShape="1">
          <a:blip r:embed="rId3">
            <a:alphaModFix amt="60000"/>
          </a:blip>
          <a:srcRect t="28191" b="-14272"/>
          <a:stretch/>
        </p:blipFill>
        <p:spPr>
          <a:xfrm>
            <a:off x="0" y="0"/>
            <a:ext cx="4752425" cy="1954900"/>
          </a:xfrm>
          <a:prstGeom prst="rect">
            <a:avLst/>
          </a:prstGeom>
          <a:noFill/>
          <a:ln>
            <a:noFill/>
          </a:ln>
        </p:spPr>
      </p:pic>
      <p:sp>
        <p:nvSpPr>
          <p:cNvPr id="208" name="Google Shape;208;p30"/>
          <p:cNvSpPr txBox="1">
            <a:spLocks noGrp="1"/>
          </p:cNvSpPr>
          <p:nvPr>
            <p:ph type="title"/>
          </p:nvPr>
        </p:nvSpPr>
        <p:spPr>
          <a:xfrm>
            <a:off x="280845" y="436650"/>
            <a:ext cx="3716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rgbClr val="FFFFFF"/>
                </a:solidFill>
                <a:latin typeface="DM Serif Display"/>
                <a:ea typeface="DM Serif Display"/>
                <a:cs typeface="DM Serif Display"/>
                <a:sym typeface="DM Serif Display"/>
              </a:rPr>
              <a:t>Lesson Priorities</a:t>
            </a:r>
            <a:endParaRPr>
              <a:solidFill>
                <a:srgbClr val="FFFFFF"/>
              </a:solidFill>
              <a:latin typeface="DM Serif Display"/>
              <a:ea typeface="DM Serif Display"/>
              <a:cs typeface="DM Serif Display"/>
              <a:sym typeface="DM Serif Display"/>
            </a:endParaRPr>
          </a:p>
          <a:p>
            <a:pPr marL="0" lvl="0" indent="0" algn="l" rtl="0">
              <a:lnSpc>
                <a:spcPct val="100000"/>
              </a:lnSpc>
              <a:spcBef>
                <a:spcPts val="0"/>
              </a:spcBef>
              <a:spcAft>
                <a:spcPts val="0"/>
              </a:spcAft>
              <a:buSzPts val="1100"/>
              <a:buNone/>
            </a:pPr>
            <a:endParaRPr sz="2800">
              <a:solidFill>
                <a:srgbClr val="FFFFFF"/>
              </a:solidFill>
              <a:latin typeface="DM Serif Display"/>
              <a:ea typeface="DM Serif Display"/>
              <a:cs typeface="DM Serif Display"/>
              <a:sym typeface="DM Serif Display"/>
            </a:endParaRPr>
          </a:p>
        </p:txBody>
      </p:sp>
      <p:pic>
        <p:nvPicPr>
          <p:cNvPr id="209" name="Google Shape;209;p30"/>
          <p:cNvPicPr preferRelativeResize="0"/>
          <p:nvPr/>
        </p:nvPicPr>
        <p:blipFill>
          <a:blip r:embed="rId4">
            <a:alphaModFix/>
          </a:blip>
          <a:stretch>
            <a:fillRect/>
          </a:stretch>
        </p:blipFill>
        <p:spPr>
          <a:xfrm>
            <a:off x="123075" y="2198075"/>
            <a:ext cx="4662024" cy="2778375"/>
          </a:xfrm>
          <a:prstGeom prst="rect">
            <a:avLst/>
          </a:prstGeom>
          <a:noFill/>
          <a:ln>
            <a:noFill/>
          </a:ln>
        </p:spPr>
      </p:pic>
      <p:pic>
        <p:nvPicPr>
          <p:cNvPr id="210" name="Google Shape;210;p30"/>
          <p:cNvPicPr preferRelativeResize="0"/>
          <p:nvPr/>
        </p:nvPicPr>
        <p:blipFill>
          <a:blip r:embed="rId5">
            <a:alphaModFix/>
          </a:blip>
          <a:stretch>
            <a:fillRect/>
          </a:stretch>
        </p:blipFill>
        <p:spPr>
          <a:xfrm>
            <a:off x="3560875" y="1030050"/>
            <a:ext cx="5467351" cy="3083400"/>
          </a:xfrm>
          <a:prstGeom prst="rect">
            <a:avLst/>
          </a:prstGeom>
          <a:noFill/>
          <a:ln w="19050" cap="flat" cmpd="sng">
            <a:solidFill>
              <a:srgbClr val="1B2630"/>
            </a:solidFill>
            <a:prstDash val="solid"/>
            <a:round/>
            <a:headEnd type="none" w="sm" len="sm"/>
            <a:tailEnd type="none" w="sm" len="sm"/>
          </a:ln>
        </p:spPr>
      </p:pic>
      <p:sp>
        <p:nvSpPr>
          <p:cNvPr id="211" name="Google Shape;211;p30"/>
          <p:cNvSpPr/>
          <p:nvPr/>
        </p:nvSpPr>
        <p:spPr>
          <a:xfrm>
            <a:off x="1736475" y="2630375"/>
            <a:ext cx="1494600" cy="249000"/>
          </a:xfrm>
          <a:prstGeom prst="roundRect">
            <a:avLst>
              <a:gd name="adj" fmla="val 16667"/>
            </a:avLst>
          </a:prstGeom>
          <a:noFill/>
          <a:ln w="38100" cap="flat" cmpd="sng">
            <a:solidFill>
              <a:srgbClr val="DE4B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0"/>
          <p:cNvSpPr/>
          <p:nvPr/>
        </p:nvSpPr>
        <p:spPr>
          <a:xfrm rot="-3642600">
            <a:off x="3000682" y="1861418"/>
            <a:ext cx="801463" cy="306103"/>
          </a:xfrm>
          <a:prstGeom prst="rightArrow">
            <a:avLst>
              <a:gd name="adj1" fmla="val 50000"/>
              <a:gd name="adj2" fmla="val 50000"/>
            </a:avLst>
          </a:prstGeom>
          <a:solidFill>
            <a:srgbClr val="DE4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8316050" y="2064725"/>
            <a:ext cx="712200" cy="1488900"/>
          </a:xfrm>
          <a:prstGeom prst="roundRect">
            <a:avLst>
              <a:gd name="adj" fmla="val 16667"/>
            </a:avLst>
          </a:prstGeom>
          <a:noFill/>
          <a:ln w="38100" cap="flat" cmpd="sng">
            <a:solidFill>
              <a:srgbClr val="DE4B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5103925" y="1954900"/>
            <a:ext cx="2420700" cy="243300"/>
          </a:xfrm>
          <a:prstGeom prst="roundRect">
            <a:avLst>
              <a:gd name="adj" fmla="val 16667"/>
            </a:avLst>
          </a:prstGeom>
          <a:noFill/>
          <a:ln w="38100" cap="flat" cmpd="sng">
            <a:solidFill>
              <a:srgbClr val="DE4B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a:off x="5103925" y="3631300"/>
            <a:ext cx="2420700" cy="243300"/>
          </a:xfrm>
          <a:prstGeom prst="roundRect">
            <a:avLst>
              <a:gd name="adj" fmla="val 16667"/>
            </a:avLst>
          </a:prstGeom>
          <a:noFill/>
          <a:ln w="38100" cap="flat" cmpd="sng">
            <a:solidFill>
              <a:srgbClr val="DE4B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0"/>
        <p:cNvGrpSpPr/>
        <p:nvPr/>
      </p:nvGrpSpPr>
      <p:grpSpPr>
        <a:xfrm>
          <a:off x="0" y="0"/>
          <a:ext cx="0" cy="0"/>
          <a:chOff x="0" y="0"/>
          <a:chExt cx="0" cy="0"/>
        </a:xfrm>
      </p:grpSpPr>
      <p:sp>
        <p:nvSpPr>
          <p:cNvPr id="181" name="Google Shape;181;p27"/>
          <p:cNvSpPr/>
          <p:nvPr/>
        </p:nvSpPr>
        <p:spPr>
          <a:xfrm flipH="1">
            <a:off x="3299125" y="1828"/>
            <a:ext cx="5856600" cy="5143500"/>
          </a:xfrm>
          <a:prstGeom prst="rect">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27"/>
          <p:cNvPicPr preferRelativeResize="0"/>
          <p:nvPr/>
        </p:nvPicPr>
        <p:blipFill rotWithShape="1">
          <a:blip r:embed="rId3">
            <a:alphaModFix/>
          </a:blip>
          <a:srcRect l="37572" r="5757" b="15626"/>
          <a:stretch/>
        </p:blipFill>
        <p:spPr>
          <a:xfrm>
            <a:off x="1297849" y="2074650"/>
            <a:ext cx="2301000" cy="2284200"/>
          </a:xfrm>
          <a:prstGeom prst="roundRect">
            <a:avLst>
              <a:gd name="adj" fmla="val 16667"/>
            </a:avLst>
          </a:prstGeom>
          <a:noFill/>
          <a:ln>
            <a:noFill/>
          </a:ln>
        </p:spPr>
      </p:pic>
      <p:sp>
        <p:nvSpPr>
          <p:cNvPr id="183" name="Google Shape;183;p27"/>
          <p:cNvSpPr txBox="1"/>
          <p:nvPr/>
        </p:nvSpPr>
        <p:spPr>
          <a:xfrm>
            <a:off x="3992225" y="692575"/>
            <a:ext cx="4672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Clr>
                <a:schemeClr val="dk1"/>
              </a:buClr>
              <a:buSzPts val="1100"/>
              <a:buFont typeface="Arial"/>
              <a:buNone/>
            </a:pPr>
            <a:r>
              <a:rPr lang="en" sz="1600" dirty="0">
                <a:solidFill>
                  <a:srgbClr val="FFFFFF"/>
                </a:solidFill>
                <a:latin typeface="Fira Sans"/>
                <a:ea typeface="Fira Sans"/>
                <a:cs typeface="Fira Sans"/>
                <a:sym typeface="Fira Sans"/>
              </a:rPr>
              <a:t>Check in with your instructor(s) or your coach!</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Clr>
                <a:schemeClr val="dk1"/>
              </a:buClr>
              <a:buSzPts val="1100"/>
              <a:buFont typeface="Arial"/>
              <a:buNone/>
            </a:pPr>
            <a:r>
              <a:rPr lang="en" sz="1600" dirty="0">
                <a:solidFill>
                  <a:srgbClr val="FFFFFF"/>
                </a:solidFill>
                <a:latin typeface="Fira Sans"/>
                <a:ea typeface="Fira Sans"/>
                <a:cs typeface="Fira Sans"/>
                <a:sym typeface="Fira Sans"/>
              </a:rPr>
              <a:t>Discuss your understanding, review labs or checkpoints, and otherwise check in on your progress through the program.</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Sign up for 1:1s using </a:t>
            </a:r>
            <a:r>
              <a:rPr lang="en" sz="1600" b="1" dirty="0">
                <a:solidFill>
                  <a:srgbClr val="FFFFFF"/>
                </a:solidFill>
                <a:latin typeface="Fira Sans"/>
                <a:ea typeface="Fira Sans"/>
                <a:cs typeface="Fira Sans"/>
                <a:sym typeface="Fira Sans"/>
              </a:rPr>
              <a:t>appointment slots.</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1000"/>
              </a:spcAft>
              <a:buNone/>
            </a:pPr>
            <a:r>
              <a:rPr lang="en" sz="1600" dirty="0">
                <a:solidFill>
                  <a:srgbClr val="FFFFFF"/>
                </a:solidFill>
                <a:latin typeface="Fira Sans"/>
                <a:ea typeface="Fira Sans"/>
                <a:cs typeface="Fira Sans"/>
                <a:sym typeface="Fira Sans"/>
              </a:rPr>
              <a:t>One check in (15 min.) per week with Praveen.</a:t>
            </a:r>
          </a:p>
          <a:p>
            <a:pPr marL="0" lvl="0" indent="0" algn="l" rtl="0">
              <a:lnSpc>
                <a:spcPct val="110000"/>
              </a:lnSpc>
              <a:spcBef>
                <a:spcPts val="1000"/>
              </a:spcBef>
              <a:spcAft>
                <a:spcPts val="1000"/>
              </a:spcAft>
              <a:buNone/>
            </a:pPr>
            <a:endParaRPr sz="1600" b="1" dirty="0">
              <a:solidFill>
                <a:srgbClr val="FFFFFF"/>
              </a:solidFill>
              <a:latin typeface="Fira Sans"/>
              <a:ea typeface="Fira Sans"/>
              <a:cs typeface="Fira Sans"/>
              <a:sym typeface="Fira Sans"/>
            </a:endParaRPr>
          </a:p>
        </p:txBody>
      </p:sp>
      <p:sp>
        <p:nvSpPr>
          <p:cNvPr id="184" name="Google Shape;184;p27"/>
          <p:cNvSpPr txBox="1">
            <a:spLocks noGrp="1"/>
          </p:cNvSpPr>
          <p:nvPr>
            <p:ph type="title"/>
          </p:nvPr>
        </p:nvSpPr>
        <p:spPr>
          <a:xfrm>
            <a:off x="280850" y="692575"/>
            <a:ext cx="2877600" cy="108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solidFill>
                  <a:srgbClr val="101820"/>
                </a:solidFill>
                <a:latin typeface="DM Serif Display"/>
                <a:ea typeface="DM Serif Display"/>
                <a:cs typeface="DM Serif Display"/>
                <a:sym typeface="DM Serif Display"/>
              </a:rPr>
              <a:t>Individual Check Ins</a:t>
            </a:r>
            <a:endParaRPr dirty="0">
              <a:solidFill>
                <a:srgbClr val="101820"/>
              </a:solidFill>
              <a:latin typeface="DM Serif Display"/>
              <a:ea typeface="DM Serif Display"/>
              <a:cs typeface="DM Serif Display"/>
              <a:sym typeface="DM Serif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4A09E"/>
        </a:solidFill>
        <a:effectLst/>
      </p:bgPr>
    </p:bg>
    <p:spTree>
      <p:nvGrpSpPr>
        <p:cNvPr id="1" name="Shape 69"/>
        <p:cNvGrpSpPr/>
        <p:nvPr/>
      </p:nvGrpSpPr>
      <p:grpSpPr>
        <a:xfrm>
          <a:off x="0" y="0"/>
          <a:ext cx="0" cy="0"/>
          <a:chOff x="0" y="0"/>
          <a:chExt cx="0" cy="0"/>
        </a:xfrm>
      </p:grpSpPr>
      <p:sp>
        <p:nvSpPr>
          <p:cNvPr id="70" name="Google Shape;70;p15"/>
          <p:cNvSpPr/>
          <p:nvPr/>
        </p:nvSpPr>
        <p:spPr>
          <a:xfrm rot="4846193">
            <a:off x="1179803" y="1706317"/>
            <a:ext cx="2835413" cy="2835413"/>
          </a:xfrm>
          <a:prstGeom prst="octagon">
            <a:avLst>
              <a:gd name="adj" fmla="val 29289"/>
            </a:avLst>
          </a:prstGeom>
          <a:solidFill>
            <a:srgbClr val="4D9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 name="Google Shape;71;p15"/>
          <p:cNvPicPr preferRelativeResize="0"/>
          <p:nvPr/>
        </p:nvPicPr>
        <p:blipFill rotWithShape="1">
          <a:blip r:embed="rId3">
            <a:alphaModFix/>
          </a:blip>
          <a:srcRect l="497" b="497"/>
          <a:stretch/>
        </p:blipFill>
        <p:spPr>
          <a:xfrm rot="-5400000" flipH="1">
            <a:off x="938274" y="2089550"/>
            <a:ext cx="5143501" cy="964400"/>
          </a:xfrm>
          <a:prstGeom prst="rect">
            <a:avLst/>
          </a:prstGeom>
          <a:noFill/>
          <a:ln>
            <a:noFill/>
          </a:ln>
        </p:spPr>
      </p:pic>
      <p:sp>
        <p:nvSpPr>
          <p:cNvPr id="72" name="Google Shape;72;p15"/>
          <p:cNvSpPr/>
          <p:nvPr/>
        </p:nvSpPr>
        <p:spPr>
          <a:xfrm>
            <a:off x="3931225" y="0"/>
            <a:ext cx="5208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sp>
        <p:nvSpPr>
          <p:cNvPr id="73" name="Google Shape;73;p15"/>
          <p:cNvSpPr txBox="1">
            <a:spLocks noGrp="1"/>
          </p:cNvSpPr>
          <p:nvPr>
            <p:ph type="title"/>
          </p:nvPr>
        </p:nvSpPr>
        <p:spPr>
          <a:xfrm>
            <a:off x="280857" y="692586"/>
            <a:ext cx="3453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4800">
                <a:solidFill>
                  <a:srgbClr val="FFFFFF"/>
                </a:solidFill>
                <a:latin typeface="DM Serif Display"/>
                <a:ea typeface="DM Serif Display"/>
                <a:cs typeface="DM Serif Display"/>
                <a:sym typeface="DM Serif Display"/>
              </a:rPr>
              <a:t>Agenda</a:t>
            </a:r>
            <a:endParaRPr sz="4800">
              <a:solidFill>
                <a:srgbClr val="FFFFFF"/>
              </a:solidFill>
              <a:latin typeface="DM Serif Display"/>
              <a:ea typeface="DM Serif Display"/>
              <a:cs typeface="DM Serif Display"/>
              <a:sym typeface="DM Serif Display"/>
            </a:endParaRPr>
          </a:p>
        </p:txBody>
      </p:sp>
      <p:sp>
        <p:nvSpPr>
          <p:cNvPr id="74" name="Google Shape;74;p15"/>
          <p:cNvSpPr txBox="1"/>
          <p:nvPr/>
        </p:nvSpPr>
        <p:spPr>
          <a:xfrm>
            <a:off x="3992227" y="545525"/>
            <a:ext cx="4672200" cy="4146600"/>
          </a:xfrm>
          <a:prstGeom prst="rect">
            <a:avLst/>
          </a:prstGeom>
          <a:noFill/>
          <a:ln>
            <a:noFill/>
          </a:ln>
        </p:spPr>
        <p:txBody>
          <a:bodyPr spcFirstLastPara="1" wrap="square" lIns="91425" tIns="91425" rIns="91425" bIns="91425" anchor="ctr" anchorCtr="0">
            <a:noAutofit/>
          </a:bodyPr>
          <a:lstStyle/>
          <a:p>
            <a:pPr marL="457200" lvl="0" indent="-330200" algn="l" rtl="0">
              <a:lnSpc>
                <a:spcPct val="125000"/>
              </a:lnSpc>
              <a:spcBef>
                <a:spcPts val="0"/>
              </a:spcBef>
              <a:spcAft>
                <a:spcPts val="0"/>
              </a:spcAft>
              <a:buClr>
                <a:srgbClr val="101820"/>
              </a:buClr>
              <a:buSzPts val="1600"/>
              <a:buFont typeface="Fira Sans"/>
              <a:buChar char="●"/>
            </a:pPr>
            <a:r>
              <a:rPr lang="en" sz="1600" dirty="0">
                <a:solidFill>
                  <a:srgbClr val="101820"/>
                </a:solidFill>
                <a:latin typeface="Fira Sans"/>
                <a:ea typeface="Fira Sans"/>
                <a:cs typeface="Fira Sans"/>
                <a:sym typeface="Fira Sans"/>
              </a:rPr>
              <a:t>Your campus DS Team</a:t>
            </a:r>
          </a:p>
          <a:p>
            <a:pPr marL="457200" lvl="0" indent="-330200" algn="l" rtl="0">
              <a:lnSpc>
                <a:spcPct val="125000"/>
              </a:lnSpc>
              <a:spcBef>
                <a:spcPts val="0"/>
              </a:spcBef>
              <a:spcAft>
                <a:spcPts val="0"/>
              </a:spcAft>
              <a:buClr>
                <a:srgbClr val="101820"/>
              </a:buClr>
              <a:buSzPts val="1600"/>
              <a:buFont typeface="Fira Sans"/>
              <a:buChar char="●"/>
            </a:pPr>
            <a:r>
              <a:rPr lang="en" sz="1600" dirty="0">
                <a:solidFill>
                  <a:srgbClr val="101820"/>
                </a:solidFill>
                <a:latin typeface="Fira Sans"/>
                <a:ea typeface="Fira Sans"/>
                <a:cs typeface="Fira Sans"/>
                <a:sym typeface="Fira Sans"/>
              </a:rPr>
              <a:t>Course Structure</a:t>
            </a:r>
          </a:p>
          <a:p>
            <a:pPr marL="457200" lvl="0" indent="-330200" algn="l" rtl="0">
              <a:lnSpc>
                <a:spcPct val="125000"/>
              </a:lnSpc>
              <a:spcBef>
                <a:spcPts val="0"/>
              </a:spcBef>
              <a:spcAft>
                <a:spcPts val="0"/>
              </a:spcAft>
              <a:buClr>
                <a:srgbClr val="101820"/>
              </a:buClr>
              <a:buSzPts val="1600"/>
              <a:buFont typeface="Fira Sans"/>
              <a:buChar char="●"/>
            </a:pPr>
            <a:r>
              <a:rPr lang="en" sz="1600" dirty="0">
                <a:solidFill>
                  <a:srgbClr val="101820"/>
                </a:solidFill>
                <a:latin typeface="Fira Sans"/>
                <a:ea typeface="Fira Sans"/>
                <a:cs typeface="Fira Sans"/>
                <a:sym typeface="Fira Sans"/>
              </a:rPr>
              <a:t>Day-to-day expectations</a:t>
            </a:r>
            <a:endParaRPr sz="1600" dirty="0">
              <a:solidFill>
                <a:srgbClr val="101820"/>
              </a:solidFill>
              <a:latin typeface="Fira Sans"/>
              <a:ea typeface="Fira Sans"/>
              <a:cs typeface="Fira Sans"/>
              <a:sym typeface="Fira Sans"/>
            </a:endParaRPr>
          </a:p>
          <a:p>
            <a:pPr marL="457200" lvl="0" indent="-330200" algn="l" rtl="0">
              <a:lnSpc>
                <a:spcPct val="125000"/>
              </a:lnSpc>
              <a:spcBef>
                <a:spcPts val="0"/>
              </a:spcBef>
              <a:spcAft>
                <a:spcPts val="0"/>
              </a:spcAft>
              <a:buClr>
                <a:srgbClr val="101820"/>
              </a:buClr>
              <a:buSzPts val="1600"/>
              <a:buFont typeface="Fira Sans"/>
              <a:buChar char="●"/>
            </a:pPr>
            <a:r>
              <a:rPr lang="en" sz="1600" dirty="0">
                <a:solidFill>
                  <a:srgbClr val="101820"/>
                </a:solidFill>
                <a:latin typeface="Fira Sans"/>
                <a:ea typeface="Fira Sans"/>
                <a:cs typeface="Fira Sans"/>
                <a:sym typeface="Fira Sans"/>
              </a:rPr>
              <a:t>Program tools</a:t>
            </a:r>
            <a:endParaRPr sz="1600" dirty="0">
              <a:solidFill>
                <a:srgbClr val="101820"/>
              </a:solidFill>
              <a:latin typeface="Fira Sans"/>
              <a:ea typeface="Fira Sans"/>
              <a:cs typeface="Fira Sans"/>
              <a:sym typeface="Fira Sans"/>
            </a:endParaRPr>
          </a:p>
          <a:p>
            <a:pPr marL="457200" lvl="0" indent="-330200" algn="l" rtl="0">
              <a:lnSpc>
                <a:spcPct val="125000"/>
              </a:lnSpc>
              <a:spcBef>
                <a:spcPts val="0"/>
              </a:spcBef>
              <a:spcAft>
                <a:spcPts val="0"/>
              </a:spcAft>
              <a:buClr>
                <a:srgbClr val="101820"/>
              </a:buClr>
              <a:buSzPts val="1600"/>
              <a:buFont typeface="Fira Sans"/>
              <a:buChar char="●"/>
            </a:pPr>
            <a:r>
              <a:rPr lang="en" sz="1600" dirty="0">
                <a:solidFill>
                  <a:srgbClr val="101820"/>
                </a:solidFill>
                <a:latin typeface="Fira Sans"/>
                <a:ea typeface="Fira Sans"/>
                <a:cs typeface="Fira Sans"/>
                <a:sym typeface="Fira Sans"/>
              </a:rPr>
              <a:t>Assessment details</a:t>
            </a:r>
            <a:endParaRPr sz="1600" dirty="0">
              <a:solidFill>
                <a:srgbClr val="101820"/>
              </a:solidFill>
              <a:latin typeface="Fira Sans"/>
              <a:ea typeface="Fira Sans"/>
              <a:cs typeface="Fira Sans"/>
              <a:sym typeface="Fira Sans"/>
            </a:endParaRPr>
          </a:p>
          <a:p>
            <a:pPr marL="457200" lvl="0" indent="-330200" algn="l" rtl="0">
              <a:lnSpc>
                <a:spcPct val="125000"/>
              </a:lnSpc>
              <a:spcBef>
                <a:spcPts val="0"/>
              </a:spcBef>
              <a:spcAft>
                <a:spcPts val="0"/>
              </a:spcAft>
              <a:buClr>
                <a:srgbClr val="101820"/>
              </a:buClr>
              <a:buSzPts val="1600"/>
              <a:buFont typeface="Fira Sans"/>
              <a:buChar char="●"/>
            </a:pPr>
            <a:r>
              <a:rPr lang="en" sz="1600" dirty="0">
                <a:solidFill>
                  <a:srgbClr val="101820"/>
                </a:solidFill>
                <a:latin typeface="Fira Sans"/>
                <a:ea typeface="Fira Sans"/>
                <a:cs typeface="Fira Sans"/>
                <a:sym typeface="Fira Sans"/>
              </a:rPr>
              <a:t>Setting yourself up for success</a:t>
            </a:r>
            <a:endParaRPr sz="1600" dirty="0">
              <a:solidFill>
                <a:srgbClr val="101820"/>
              </a:solidFill>
              <a:latin typeface="Fira Sans"/>
              <a:ea typeface="Fira Sans"/>
              <a:cs typeface="Fira Sans"/>
              <a:sym typeface="Fir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31"/>
          <p:cNvPicPr preferRelativeResize="0"/>
          <p:nvPr/>
        </p:nvPicPr>
        <p:blipFill rotWithShape="1">
          <a:blip r:embed="rId3">
            <a:alphaModFix/>
          </a:blip>
          <a:srcRect l="15375" r="7707"/>
          <a:stretch/>
        </p:blipFill>
        <p:spPr>
          <a:xfrm>
            <a:off x="3208000" y="0"/>
            <a:ext cx="5935800" cy="5143500"/>
          </a:xfrm>
          <a:prstGeom prst="roundRect">
            <a:avLst>
              <a:gd name="adj" fmla="val 0"/>
            </a:avLst>
          </a:prstGeom>
          <a:noFill/>
          <a:ln>
            <a:noFill/>
          </a:ln>
        </p:spPr>
      </p:pic>
      <p:sp>
        <p:nvSpPr>
          <p:cNvPr id="221" name="Google Shape;221;p31"/>
          <p:cNvSpPr txBox="1">
            <a:spLocks noGrp="1"/>
          </p:cNvSpPr>
          <p:nvPr>
            <p:ph type="ctrTitle"/>
          </p:nvPr>
        </p:nvSpPr>
        <p:spPr>
          <a:xfrm>
            <a:off x="280850" y="1125300"/>
            <a:ext cx="2877600" cy="1522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sz="3300">
                <a:solidFill>
                  <a:srgbClr val="101820"/>
                </a:solidFill>
                <a:latin typeface="DM Serif Display"/>
                <a:ea typeface="DM Serif Display"/>
                <a:cs typeface="DM Serif Display"/>
                <a:sym typeface="DM Serif Display"/>
              </a:rPr>
              <a:t>Program Tools</a:t>
            </a:r>
            <a:endParaRPr sz="3300">
              <a:solidFill>
                <a:srgbClr val="101820"/>
              </a:solidFill>
              <a:latin typeface="DM Serif Display"/>
              <a:ea typeface="DM Serif Display"/>
              <a:cs typeface="DM Serif Display"/>
              <a:sym typeface="DM Serif Display"/>
            </a:endParaRPr>
          </a:p>
          <a:p>
            <a:pPr marL="0" lvl="0" indent="0" algn="l" rtl="0">
              <a:lnSpc>
                <a:spcPct val="90000"/>
              </a:lnSpc>
              <a:spcBef>
                <a:spcPts val="0"/>
              </a:spcBef>
              <a:spcAft>
                <a:spcPts val="0"/>
              </a:spcAft>
              <a:buClr>
                <a:schemeClr val="dk1"/>
              </a:buClr>
              <a:buSzPts val="1100"/>
              <a:buFont typeface="Arial"/>
              <a:buNone/>
            </a:pPr>
            <a:endParaRPr sz="3300">
              <a:solidFill>
                <a:srgbClr val="101820"/>
              </a:solidFill>
              <a:latin typeface="DM Serif Display"/>
              <a:ea typeface="DM Serif Display"/>
              <a:cs typeface="DM Serif Display"/>
              <a:sym typeface="DM Serif Display"/>
            </a:endParaRPr>
          </a:p>
          <a:p>
            <a:pPr marL="0" lvl="0" indent="0" algn="l" rtl="0">
              <a:lnSpc>
                <a:spcPct val="90000"/>
              </a:lnSpc>
              <a:spcBef>
                <a:spcPts val="0"/>
              </a:spcBef>
              <a:spcAft>
                <a:spcPts val="0"/>
              </a:spcAft>
              <a:buSzPts val="1100"/>
              <a:buNone/>
            </a:pPr>
            <a:endParaRPr sz="3300">
              <a:solidFill>
                <a:srgbClr val="101820"/>
              </a:solidFill>
              <a:latin typeface="DM Serif Display"/>
              <a:ea typeface="DM Serif Display"/>
              <a:cs typeface="DM Serif Display"/>
              <a:sym typeface="DM Serif Display"/>
            </a:endParaRPr>
          </a:p>
        </p:txBody>
      </p:sp>
      <p:pic>
        <p:nvPicPr>
          <p:cNvPr id="222" name="Google Shape;222;p31"/>
          <p:cNvPicPr preferRelativeResize="0"/>
          <p:nvPr/>
        </p:nvPicPr>
        <p:blipFill rotWithShape="1">
          <a:blip r:embed="rId4">
            <a:alphaModFix/>
          </a:blip>
          <a:srcRect t="13344"/>
          <a:stretch/>
        </p:blipFill>
        <p:spPr>
          <a:xfrm>
            <a:off x="3208200" y="1"/>
            <a:ext cx="5935800" cy="5143499"/>
          </a:xfrm>
          <a:prstGeom prst="rect">
            <a:avLst/>
          </a:prstGeom>
          <a:noFill/>
          <a:ln>
            <a:noFill/>
          </a:ln>
        </p:spPr>
      </p:pic>
      <p:pic>
        <p:nvPicPr>
          <p:cNvPr id="223" name="Google Shape;223;p31"/>
          <p:cNvPicPr preferRelativeResize="0"/>
          <p:nvPr/>
        </p:nvPicPr>
        <p:blipFill>
          <a:blip r:embed="rId5">
            <a:alphaModFix/>
          </a:blip>
          <a:stretch>
            <a:fillRect/>
          </a:stretch>
        </p:blipFill>
        <p:spPr>
          <a:xfrm rot="1239160">
            <a:off x="2845549" y="2843375"/>
            <a:ext cx="1883401" cy="18834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2"/>
          <p:cNvSpPr/>
          <p:nvPr/>
        </p:nvSpPr>
        <p:spPr>
          <a:xfrm>
            <a:off x="0" y="0"/>
            <a:ext cx="9144000" cy="15759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Google Shape;229;p32"/>
          <p:cNvPicPr preferRelativeResize="0"/>
          <p:nvPr/>
        </p:nvPicPr>
        <p:blipFill rotWithShape="1">
          <a:blip r:embed="rId3">
            <a:alphaModFix/>
          </a:blip>
          <a:srcRect t="25004" b="8527"/>
          <a:stretch/>
        </p:blipFill>
        <p:spPr>
          <a:xfrm>
            <a:off x="4771300" y="1224002"/>
            <a:ext cx="4023300" cy="1799700"/>
          </a:xfrm>
          <a:prstGeom prst="roundRect">
            <a:avLst>
              <a:gd name="adj" fmla="val 10930"/>
            </a:avLst>
          </a:prstGeom>
          <a:noFill/>
          <a:ln>
            <a:noFill/>
          </a:ln>
        </p:spPr>
      </p:pic>
      <p:sp>
        <p:nvSpPr>
          <p:cNvPr id="230" name="Google Shape;230;p32"/>
          <p:cNvSpPr/>
          <p:nvPr/>
        </p:nvSpPr>
        <p:spPr>
          <a:xfrm>
            <a:off x="4771305" y="1223975"/>
            <a:ext cx="4023300" cy="1799700"/>
          </a:xfrm>
          <a:prstGeom prst="roundRect">
            <a:avLst>
              <a:gd name="adj" fmla="val 11404"/>
            </a:avLst>
          </a:prstGeom>
          <a:solidFill>
            <a:srgbClr val="E7643C">
              <a:alpha val="68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1" name="Google Shape;231;p32"/>
          <p:cNvPicPr preferRelativeResize="0"/>
          <p:nvPr/>
        </p:nvPicPr>
        <p:blipFill rotWithShape="1">
          <a:blip r:embed="rId4">
            <a:alphaModFix/>
          </a:blip>
          <a:srcRect t="7510" b="26665"/>
          <a:stretch/>
        </p:blipFill>
        <p:spPr>
          <a:xfrm>
            <a:off x="370700" y="1224002"/>
            <a:ext cx="4023300" cy="1799700"/>
          </a:xfrm>
          <a:prstGeom prst="roundRect">
            <a:avLst>
              <a:gd name="adj" fmla="val 11407"/>
            </a:avLst>
          </a:prstGeom>
          <a:noFill/>
          <a:ln>
            <a:noFill/>
          </a:ln>
        </p:spPr>
      </p:pic>
      <p:sp>
        <p:nvSpPr>
          <p:cNvPr id="232" name="Google Shape;232;p32"/>
          <p:cNvSpPr/>
          <p:nvPr/>
        </p:nvSpPr>
        <p:spPr>
          <a:xfrm>
            <a:off x="370755" y="1223975"/>
            <a:ext cx="4023300" cy="1799700"/>
          </a:xfrm>
          <a:prstGeom prst="roundRect">
            <a:avLst>
              <a:gd name="adj" fmla="val 11404"/>
            </a:avLst>
          </a:prstGeom>
          <a:solidFill>
            <a:srgbClr val="A598B2">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txBox="1">
            <a:spLocks noGrp="1"/>
          </p:cNvSpPr>
          <p:nvPr>
            <p:ph type="title"/>
          </p:nvPr>
        </p:nvSpPr>
        <p:spPr>
          <a:xfrm>
            <a:off x="280855" y="445325"/>
            <a:ext cx="8513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rgbClr val="101820"/>
                </a:solidFill>
                <a:latin typeface="DM Serif Display"/>
                <a:ea typeface="DM Serif Display"/>
                <a:cs typeface="DM Serif Display"/>
                <a:sym typeface="DM Serif Display"/>
              </a:rPr>
              <a:t>Canvas</a:t>
            </a:r>
            <a:endParaRPr>
              <a:solidFill>
                <a:srgbClr val="101820"/>
              </a:solidFill>
              <a:latin typeface="DM Serif Display"/>
              <a:ea typeface="DM Serif Display"/>
              <a:cs typeface="DM Serif Display"/>
              <a:sym typeface="DM Serif Display"/>
            </a:endParaRPr>
          </a:p>
        </p:txBody>
      </p:sp>
      <p:sp>
        <p:nvSpPr>
          <p:cNvPr id="234" name="Google Shape;234;p32"/>
          <p:cNvSpPr txBox="1"/>
          <p:nvPr/>
        </p:nvSpPr>
        <p:spPr>
          <a:xfrm>
            <a:off x="4771300" y="3191375"/>
            <a:ext cx="4023300" cy="157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500">
                <a:solidFill>
                  <a:srgbClr val="1A1A1A"/>
                </a:solidFill>
                <a:latin typeface="Fira Sans"/>
                <a:ea typeface="Fira Sans"/>
                <a:cs typeface="Fira Sans"/>
                <a:sym typeface="Fira Sans"/>
              </a:rPr>
              <a:t>Textbook and Workbook:</a:t>
            </a:r>
            <a:endParaRPr sz="1500">
              <a:solidFill>
                <a:srgbClr val="1A1A1A"/>
              </a:solidFill>
              <a:latin typeface="Fira Sans"/>
              <a:ea typeface="Fira Sans"/>
              <a:cs typeface="Fira Sans"/>
              <a:sym typeface="Fira Sans"/>
            </a:endParaRPr>
          </a:p>
          <a:p>
            <a:pPr marL="457200" lvl="0" indent="-323850" algn="l" rtl="0">
              <a:lnSpc>
                <a:spcPct val="115000"/>
              </a:lnSpc>
              <a:spcBef>
                <a:spcPts val="0"/>
              </a:spcBef>
              <a:spcAft>
                <a:spcPts val="0"/>
              </a:spcAft>
              <a:buClr>
                <a:srgbClr val="1A1A1A"/>
              </a:buClr>
              <a:buSzPts val="1500"/>
              <a:buFont typeface="Fira Sans"/>
              <a:buChar char="●"/>
            </a:pPr>
            <a:r>
              <a:rPr lang="en" sz="1500">
                <a:solidFill>
                  <a:srgbClr val="1A1A1A"/>
                </a:solidFill>
                <a:latin typeface="Fira Sans"/>
                <a:ea typeface="Fira Sans"/>
                <a:cs typeface="Fira Sans"/>
                <a:sym typeface="Fira Sans"/>
              </a:rPr>
              <a:t>Lessons</a:t>
            </a:r>
            <a:endParaRPr sz="1500">
              <a:solidFill>
                <a:srgbClr val="1A1A1A"/>
              </a:solidFill>
              <a:latin typeface="Fira Sans"/>
              <a:ea typeface="Fira Sans"/>
              <a:cs typeface="Fira Sans"/>
              <a:sym typeface="Fira Sans"/>
            </a:endParaRPr>
          </a:p>
          <a:p>
            <a:pPr marL="457200" lvl="0" indent="-323850" algn="l" rtl="0">
              <a:lnSpc>
                <a:spcPct val="115000"/>
              </a:lnSpc>
              <a:spcBef>
                <a:spcPts val="0"/>
              </a:spcBef>
              <a:spcAft>
                <a:spcPts val="0"/>
              </a:spcAft>
              <a:buClr>
                <a:srgbClr val="1A1A1A"/>
              </a:buClr>
              <a:buSzPts val="1500"/>
              <a:buFont typeface="Fira Sans"/>
              <a:buChar char="●"/>
            </a:pPr>
            <a:r>
              <a:rPr lang="en" sz="1500">
                <a:solidFill>
                  <a:srgbClr val="1A1A1A"/>
                </a:solidFill>
                <a:latin typeface="Fira Sans"/>
                <a:ea typeface="Fira Sans"/>
                <a:cs typeface="Fira Sans"/>
                <a:sym typeface="Fira Sans"/>
              </a:rPr>
              <a:t>Labs</a:t>
            </a:r>
            <a:endParaRPr sz="1500">
              <a:solidFill>
                <a:srgbClr val="1A1A1A"/>
              </a:solidFill>
              <a:latin typeface="Fira Sans"/>
              <a:ea typeface="Fira Sans"/>
              <a:cs typeface="Fira Sans"/>
              <a:sym typeface="Fira Sans"/>
            </a:endParaRPr>
          </a:p>
          <a:p>
            <a:pPr marL="457200" lvl="0" indent="-323850" algn="l" rtl="0">
              <a:lnSpc>
                <a:spcPct val="115000"/>
              </a:lnSpc>
              <a:spcBef>
                <a:spcPts val="0"/>
              </a:spcBef>
              <a:spcAft>
                <a:spcPts val="0"/>
              </a:spcAft>
              <a:buClr>
                <a:srgbClr val="1A1A1A"/>
              </a:buClr>
              <a:buSzPts val="1500"/>
              <a:buFont typeface="Fira Sans"/>
              <a:buChar char="●"/>
            </a:pPr>
            <a:r>
              <a:rPr lang="en" sz="1500">
                <a:solidFill>
                  <a:srgbClr val="1A1A1A"/>
                </a:solidFill>
                <a:latin typeface="Fira Sans"/>
                <a:ea typeface="Fira Sans"/>
                <a:cs typeface="Fira Sans"/>
                <a:sym typeface="Fira Sans"/>
              </a:rPr>
              <a:t>Quizzes (not graded!)</a:t>
            </a:r>
            <a:endParaRPr sz="1500">
              <a:solidFill>
                <a:srgbClr val="1A1A1A"/>
              </a:solidFill>
              <a:latin typeface="Fira Sans"/>
              <a:ea typeface="Fira Sans"/>
              <a:cs typeface="Fira Sans"/>
              <a:sym typeface="Fira Sans"/>
            </a:endParaRPr>
          </a:p>
          <a:p>
            <a:pPr marL="0" lvl="0" indent="0" algn="l" rtl="0">
              <a:lnSpc>
                <a:spcPct val="115000"/>
              </a:lnSpc>
              <a:spcBef>
                <a:spcPts val="0"/>
              </a:spcBef>
              <a:spcAft>
                <a:spcPts val="0"/>
              </a:spcAft>
              <a:buNone/>
            </a:pPr>
            <a:endParaRPr sz="1500">
              <a:solidFill>
                <a:srgbClr val="1A1A1A"/>
              </a:solidFill>
              <a:latin typeface="Fira Sans"/>
              <a:ea typeface="Fira Sans"/>
              <a:cs typeface="Fira Sans"/>
              <a:sym typeface="Fira Sans"/>
            </a:endParaRPr>
          </a:p>
          <a:p>
            <a:pPr marL="0" lvl="0" indent="0" algn="l" rtl="0">
              <a:lnSpc>
                <a:spcPct val="115000"/>
              </a:lnSpc>
              <a:spcBef>
                <a:spcPts val="0"/>
              </a:spcBef>
              <a:spcAft>
                <a:spcPts val="0"/>
              </a:spcAft>
              <a:buNone/>
            </a:pPr>
            <a:r>
              <a:rPr lang="en" sz="1500">
                <a:solidFill>
                  <a:srgbClr val="1A1A1A"/>
                </a:solidFill>
                <a:latin typeface="Fira Sans"/>
                <a:ea typeface="Fira Sans"/>
                <a:cs typeface="Fira Sans"/>
                <a:sym typeface="Fira Sans"/>
              </a:rPr>
              <a:t>Plus: Access Illumidesk &amp; Pair with a TC</a:t>
            </a:r>
            <a:endParaRPr sz="1500">
              <a:solidFill>
                <a:srgbClr val="1A1A1A"/>
              </a:solidFill>
              <a:latin typeface="Fira Sans"/>
              <a:ea typeface="Fira Sans"/>
              <a:cs typeface="Fira Sans"/>
              <a:sym typeface="Fira Sans"/>
            </a:endParaRPr>
          </a:p>
        </p:txBody>
      </p:sp>
      <p:sp>
        <p:nvSpPr>
          <p:cNvPr id="235" name="Google Shape;235;p32"/>
          <p:cNvSpPr txBox="1"/>
          <p:nvPr/>
        </p:nvSpPr>
        <p:spPr>
          <a:xfrm>
            <a:off x="5073548" y="2020125"/>
            <a:ext cx="3418800" cy="23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a:solidFill>
                  <a:srgbClr val="FFFFFF"/>
                </a:solidFill>
                <a:latin typeface="Fira Sans Medium"/>
                <a:ea typeface="Fira Sans Medium"/>
                <a:cs typeface="Fira Sans Medium"/>
                <a:sym typeface="Fira Sans Medium"/>
              </a:rPr>
              <a:t>Phase</a:t>
            </a:r>
            <a:endParaRPr sz="2400">
              <a:solidFill>
                <a:srgbClr val="FFFFFF"/>
              </a:solidFill>
              <a:latin typeface="Fira Sans Medium"/>
              <a:ea typeface="Fira Sans Medium"/>
              <a:cs typeface="Fira Sans Medium"/>
              <a:sym typeface="Fira Sans Medium"/>
            </a:endParaRPr>
          </a:p>
        </p:txBody>
      </p:sp>
      <p:sp>
        <p:nvSpPr>
          <p:cNvPr id="236" name="Google Shape;236;p32"/>
          <p:cNvSpPr txBox="1"/>
          <p:nvPr/>
        </p:nvSpPr>
        <p:spPr>
          <a:xfrm>
            <a:off x="656998" y="2020125"/>
            <a:ext cx="3418800" cy="23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a:solidFill>
                  <a:srgbClr val="FFFFFF"/>
                </a:solidFill>
                <a:latin typeface="Fira Sans Medium"/>
                <a:ea typeface="Fira Sans Medium"/>
                <a:cs typeface="Fira Sans Medium"/>
                <a:sym typeface="Fira Sans Medium"/>
              </a:rPr>
              <a:t>Homeroom</a:t>
            </a:r>
            <a:endParaRPr sz="2400">
              <a:solidFill>
                <a:srgbClr val="FFFFFF"/>
              </a:solidFill>
              <a:latin typeface="Fira Sans Medium"/>
              <a:ea typeface="Fira Sans Medium"/>
              <a:cs typeface="Fira Sans Medium"/>
              <a:sym typeface="Fira Sans Medium"/>
            </a:endParaRPr>
          </a:p>
        </p:txBody>
      </p:sp>
      <p:sp>
        <p:nvSpPr>
          <p:cNvPr id="237" name="Google Shape;237;p32"/>
          <p:cNvSpPr txBox="1"/>
          <p:nvPr/>
        </p:nvSpPr>
        <p:spPr>
          <a:xfrm>
            <a:off x="354750" y="3191375"/>
            <a:ext cx="4023300" cy="157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500">
                <a:solidFill>
                  <a:srgbClr val="1A1A1A"/>
                </a:solidFill>
                <a:latin typeface="Fira Sans"/>
                <a:ea typeface="Fira Sans"/>
                <a:cs typeface="Fira Sans"/>
                <a:sym typeface="Fira Sans"/>
              </a:rPr>
              <a:t>Programmatic Content:</a:t>
            </a:r>
            <a:endParaRPr sz="1500">
              <a:solidFill>
                <a:srgbClr val="1A1A1A"/>
              </a:solidFill>
              <a:latin typeface="Fira Sans"/>
              <a:ea typeface="Fira Sans"/>
              <a:cs typeface="Fira Sans"/>
              <a:sym typeface="Fira Sans"/>
            </a:endParaRPr>
          </a:p>
          <a:p>
            <a:pPr marL="457200" lvl="0" indent="-323850" algn="l" rtl="0">
              <a:lnSpc>
                <a:spcPct val="115000"/>
              </a:lnSpc>
              <a:spcBef>
                <a:spcPts val="0"/>
              </a:spcBef>
              <a:spcAft>
                <a:spcPts val="0"/>
              </a:spcAft>
              <a:buClr>
                <a:srgbClr val="1A1A1A"/>
              </a:buClr>
              <a:buSzPts val="1500"/>
              <a:buFont typeface="Fira Sans"/>
              <a:buChar char="●"/>
            </a:pPr>
            <a:r>
              <a:rPr lang="en" sz="1500">
                <a:solidFill>
                  <a:srgbClr val="1A1A1A"/>
                </a:solidFill>
                <a:latin typeface="Fira Sans"/>
                <a:ea typeface="Fira Sans"/>
                <a:cs typeface="Fira Sans"/>
                <a:sym typeface="Fira Sans"/>
              </a:rPr>
              <a:t>Cohort Calendar</a:t>
            </a:r>
            <a:endParaRPr sz="1500">
              <a:solidFill>
                <a:srgbClr val="1A1A1A"/>
              </a:solidFill>
              <a:latin typeface="Fira Sans"/>
              <a:ea typeface="Fira Sans"/>
              <a:cs typeface="Fira Sans"/>
              <a:sym typeface="Fira Sans"/>
            </a:endParaRPr>
          </a:p>
          <a:p>
            <a:pPr marL="457200" lvl="0" indent="-323850" algn="l" rtl="0">
              <a:lnSpc>
                <a:spcPct val="115000"/>
              </a:lnSpc>
              <a:spcBef>
                <a:spcPts val="0"/>
              </a:spcBef>
              <a:spcAft>
                <a:spcPts val="0"/>
              </a:spcAft>
              <a:buClr>
                <a:srgbClr val="1A1A1A"/>
              </a:buClr>
              <a:buSzPts val="1500"/>
              <a:buFont typeface="Fira Sans"/>
              <a:buChar char="●"/>
            </a:pPr>
            <a:r>
              <a:rPr lang="en" sz="1500">
                <a:solidFill>
                  <a:srgbClr val="1A1A1A"/>
                </a:solidFill>
                <a:latin typeface="Fira Sans"/>
                <a:ea typeface="Fira Sans"/>
                <a:cs typeface="Fira Sans"/>
                <a:sym typeface="Fira Sans"/>
              </a:rPr>
              <a:t>Program resources and information</a:t>
            </a:r>
            <a:endParaRPr sz="1500">
              <a:solidFill>
                <a:srgbClr val="1A1A1A"/>
              </a:solidFill>
              <a:latin typeface="Fira Sans"/>
              <a:ea typeface="Fira Sans"/>
              <a:cs typeface="Fira Sans"/>
              <a:sym typeface="Fira Sans"/>
            </a:endParaRPr>
          </a:p>
          <a:p>
            <a:pPr marL="457200" lvl="0" indent="-323850" algn="l" rtl="0">
              <a:lnSpc>
                <a:spcPct val="115000"/>
              </a:lnSpc>
              <a:spcBef>
                <a:spcPts val="0"/>
              </a:spcBef>
              <a:spcAft>
                <a:spcPts val="0"/>
              </a:spcAft>
              <a:buClr>
                <a:srgbClr val="1A1A1A"/>
              </a:buClr>
              <a:buSzPts val="1500"/>
              <a:buFont typeface="Fira Sans"/>
              <a:buChar char="●"/>
            </a:pPr>
            <a:r>
              <a:rPr lang="en" sz="1500">
                <a:solidFill>
                  <a:srgbClr val="1A1A1A"/>
                </a:solidFill>
                <a:latin typeface="Fira Sans"/>
                <a:ea typeface="Fira Sans"/>
                <a:cs typeface="Fira Sans"/>
                <a:sym typeface="Fira Sans"/>
              </a:rPr>
              <a:t>Surveys </a:t>
            </a:r>
            <a:endParaRPr sz="1500">
              <a:solidFill>
                <a:srgbClr val="1A1A1A"/>
              </a:solidFill>
              <a:latin typeface="Fira Sans"/>
              <a:ea typeface="Fira Sans"/>
              <a:cs typeface="Fira Sans"/>
              <a:sym typeface="Fir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41"/>
        <p:cNvGrpSpPr/>
        <p:nvPr/>
      </p:nvGrpSpPr>
      <p:grpSpPr>
        <a:xfrm>
          <a:off x="0" y="0"/>
          <a:ext cx="0" cy="0"/>
          <a:chOff x="0" y="0"/>
          <a:chExt cx="0" cy="0"/>
        </a:xfrm>
      </p:grpSpPr>
      <p:sp>
        <p:nvSpPr>
          <p:cNvPr id="242" name="Google Shape;242;p33"/>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243" name="Google Shape;243;p33"/>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pic>
        <p:nvPicPr>
          <p:cNvPr id="244" name="Google Shape;244;p33"/>
          <p:cNvPicPr preferRelativeResize="0"/>
          <p:nvPr/>
        </p:nvPicPr>
        <p:blipFill rotWithShape="1">
          <a:blip r:embed="rId4">
            <a:alphaModFix/>
          </a:blip>
          <a:srcRect r="2808" b="23913"/>
          <a:stretch/>
        </p:blipFill>
        <p:spPr>
          <a:xfrm>
            <a:off x="2485250" y="1042675"/>
            <a:ext cx="6430151" cy="3573275"/>
          </a:xfrm>
          <a:prstGeom prst="rect">
            <a:avLst/>
          </a:prstGeom>
          <a:noFill/>
          <a:ln>
            <a:noFill/>
          </a:ln>
        </p:spPr>
      </p:pic>
      <p:sp>
        <p:nvSpPr>
          <p:cNvPr id="245" name="Google Shape;245;p33"/>
          <p:cNvSpPr/>
          <p:nvPr/>
        </p:nvSpPr>
        <p:spPr>
          <a:xfrm>
            <a:off x="2552400" y="2671813"/>
            <a:ext cx="322500" cy="315000"/>
          </a:xfrm>
          <a:prstGeom prst="flowChartSummingJunction">
            <a:avLst/>
          </a:prstGeom>
          <a:noFill/>
          <a:ln w="28575" cap="flat" cmpd="sng">
            <a:solidFill>
              <a:srgbClr val="DE4B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3"/>
          <p:cNvSpPr/>
          <p:nvPr/>
        </p:nvSpPr>
        <p:spPr>
          <a:xfrm>
            <a:off x="2489100" y="2256750"/>
            <a:ext cx="449100" cy="357300"/>
          </a:xfrm>
          <a:prstGeom prst="roundRect">
            <a:avLst>
              <a:gd name="adj" fmla="val 16667"/>
            </a:avLst>
          </a:prstGeom>
          <a:noFill/>
          <a:ln w="28575" cap="flat" cmpd="sng">
            <a:solidFill>
              <a:srgbClr val="DE4B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3"/>
          <p:cNvSpPr/>
          <p:nvPr/>
        </p:nvSpPr>
        <p:spPr>
          <a:xfrm>
            <a:off x="3045925" y="1705900"/>
            <a:ext cx="410400" cy="249000"/>
          </a:xfrm>
          <a:prstGeom prst="roundRect">
            <a:avLst>
              <a:gd name="adj" fmla="val 16667"/>
            </a:avLst>
          </a:prstGeom>
          <a:noFill/>
          <a:ln w="28575" cap="flat" cmpd="sng">
            <a:solidFill>
              <a:srgbClr val="DE4B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p:nvPr/>
        </p:nvSpPr>
        <p:spPr>
          <a:xfrm rot="1343928">
            <a:off x="3418388" y="3160093"/>
            <a:ext cx="801468" cy="306188"/>
          </a:xfrm>
          <a:prstGeom prst="rightArrow">
            <a:avLst>
              <a:gd name="adj1" fmla="val 50000"/>
              <a:gd name="adj2" fmla="val 50000"/>
            </a:avLst>
          </a:prstGeom>
          <a:solidFill>
            <a:srgbClr val="DE4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3"/>
          <p:cNvSpPr/>
          <p:nvPr/>
        </p:nvSpPr>
        <p:spPr>
          <a:xfrm>
            <a:off x="271275" y="1954900"/>
            <a:ext cx="16263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a:solidFill>
                  <a:srgbClr val="101820"/>
                </a:solidFill>
                <a:latin typeface="Fira Sans"/>
                <a:ea typeface="Fira Sans"/>
                <a:cs typeface="Fira Sans"/>
                <a:sym typeface="Fira Sans"/>
              </a:rPr>
              <a:t>Accessing the Calendar</a:t>
            </a:r>
            <a:endParaRPr sz="1700">
              <a:solidFill>
                <a:srgbClr val="101820"/>
              </a:solidFill>
              <a:latin typeface="Fira Sans"/>
              <a:ea typeface="Fira Sans"/>
              <a:cs typeface="Fira Sans"/>
              <a:sym typeface="Fira Sans"/>
            </a:endParaRPr>
          </a:p>
        </p:txBody>
      </p:sp>
      <p:sp>
        <p:nvSpPr>
          <p:cNvPr id="250" name="Google Shape;250;p33"/>
          <p:cNvSpPr txBox="1"/>
          <p:nvPr/>
        </p:nvSpPr>
        <p:spPr>
          <a:xfrm>
            <a:off x="271275" y="239325"/>
            <a:ext cx="3270300" cy="59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a:solidFill>
                  <a:srgbClr val="101820"/>
                </a:solidFill>
                <a:latin typeface="DM Serif Display"/>
                <a:ea typeface="DM Serif Display"/>
                <a:cs typeface="DM Serif Display"/>
                <a:sym typeface="DM Serif Display"/>
              </a:rPr>
              <a:t>Homeroom</a:t>
            </a: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a:solidFill>
                <a:srgbClr val="101820"/>
              </a:solidFill>
              <a:latin typeface="DM Serif Display"/>
              <a:ea typeface="DM Serif Display"/>
              <a:cs typeface="DM Serif Display"/>
              <a:sym typeface="DM Serif Displa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54"/>
        <p:cNvGrpSpPr/>
        <p:nvPr/>
      </p:nvGrpSpPr>
      <p:grpSpPr>
        <a:xfrm>
          <a:off x="0" y="0"/>
          <a:ext cx="0" cy="0"/>
          <a:chOff x="0" y="0"/>
          <a:chExt cx="0" cy="0"/>
        </a:xfrm>
      </p:grpSpPr>
      <p:sp>
        <p:nvSpPr>
          <p:cNvPr id="255" name="Google Shape;255;p34"/>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256" name="Google Shape;256;p34"/>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sp>
        <p:nvSpPr>
          <p:cNvPr id="257" name="Google Shape;257;p34"/>
          <p:cNvSpPr txBox="1"/>
          <p:nvPr/>
        </p:nvSpPr>
        <p:spPr>
          <a:xfrm>
            <a:off x="271275" y="239325"/>
            <a:ext cx="3270300" cy="59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a:solidFill>
                  <a:srgbClr val="101820"/>
                </a:solidFill>
                <a:latin typeface="DM Serif Display"/>
                <a:ea typeface="DM Serif Display"/>
                <a:cs typeface="DM Serif Display"/>
                <a:sym typeface="DM Serif Display"/>
              </a:rPr>
              <a:t>Phase Course</a:t>
            </a: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a:solidFill>
                <a:srgbClr val="101820"/>
              </a:solidFill>
              <a:latin typeface="DM Serif Display"/>
              <a:ea typeface="DM Serif Display"/>
              <a:cs typeface="DM Serif Display"/>
              <a:sym typeface="DM Serif Display"/>
            </a:endParaRPr>
          </a:p>
        </p:txBody>
      </p:sp>
      <p:grpSp>
        <p:nvGrpSpPr>
          <p:cNvPr id="258" name="Google Shape;258;p34"/>
          <p:cNvGrpSpPr/>
          <p:nvPr/>
        </p:nvGrpSpPr>
        <p:grpSpPr>
          <a:xfrm>
            <a:off x="2485250" y="1042675"/>
            <a:ext cx="6430150" cy="3573275"/>
            <a:chOff x="1828600" y="1049525"/>
            <a:chExt cx="6430150" cy="3573275"/>
          </a:xfrm>
        </p:grpSpPr>
        <p:pic>
          <p:nvPicPr>
            <p:cNvPr id="259" name="Google Shape;259;p34"/>
            <p:cNvPicPr preferRelativeResize="0"/>
            <p:nvPr/>
          </p:nvPicPr>
          <p:blipFill rotWithShape="1">
            <a:blip r:embed="rId4">
              <a:alphaModFix/>
            </a:blip>
            <a:srcRect r="4104" b="9346"/>
            <a:stretch/>
          </p:blipFill>
          <p:spPr>
            <a:xfrm>
              <a:off x="1828600" y="1049525"/>
              <a:ext cx="6430150" cy="3573275"/>
            </a:xfrm>
            <a:prstGeom prst="rect">
              <a:avLst/>
            </a:prstGeom>
            <a:noFill/>
            <a:ln>
              <a:noFill/>
            </a:ln>
          </p:spPr>
        </p:pic>
        <p:sp>
          <p:nvSpPr>
            <p:cNvPr id="260" name="Google Shape;260;p34"/>
            <p:cNvSpPr/>
            <p:nvPr/>
          </p:nvSpPr>
          <p:spPr>
            <a:xfrm>
              <a:off x="2434000" y="1839050"/>
              <a:ext cx="520200" cy="175800"/>
            </a:xfrm>
            <a:prstGeom prst="roundRect">
              <a:avLst>
                <a:gd name="adj" fmla="val 16667"/>
              </a:avLst>
            </a:prstGeom>
            <a:noFill/>
            <a:ln w="28575" cap="flat" cmpd="sng">
              <a:solidFill>
                <a:srgbClr val="DE4B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3664925" y="3009875"/>
              <a:ext cx="247800" cy="243300"/>
            </a:xfrm>
            <a:prstGeom prst="roundRect">
              <a:avLst>
                <a:gd name="adj" fmla="val 16667"/>
              </a:avLst>
            </a:prstGeom>
            <a:noFill/>
            <a:ln w="28575" cap="flat" cmpd="sng">
              <a:solidFill>
                <a:srgbClr val="DE4B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txBox="1"/>
            <p:nvPr/>
          </p:nvSpPr>
          <p:spPr>
            <a:xfrm>
              <a:off x="3020150" y="1726850"/>
              <a:ext cx="35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DE4B51"/>
                  </a:solidFill>
                  <a:latin typeface="Fira Sans"/>
                  <a:ea typeface="Fira Sans"/>
                  <a:cs typeface="Fira Sans"/>
                  <a:sym typeface="Fira Sans"/>
                </a:rPr>
                <a:t>2</a:t>
              </a:r>
              <a:endParaRPr b="1">
                <a:solidFill>
                  <a:srgbClr val="DE4B51"/>
                </a:solidFill>
                <a:latin typeface="Fira Sans"/>
                <a:ea typeface="Fira Sans"/>
                <a:cs typeface="Fira Sans"/>
                <a:sym typeface="Fira Sans"/>
              </a:endParaRPr>
            </a:p>
          </p:txBody>
        </p:sp>
        <p:sp>
          <p:nvSpPr>
            <p:cNvPr id="263" name="Google Shape;263;p34"/>
            <p:cNvSpPr txBox="1"/>
            <p:nvPr/>
          </p:nvSpPr>
          <p:spPr>
            <a:xfrm>
              <a:off x="5362025" y="2931425"/>
              <a:ext cx="35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DE4B51"/>
                  </a:solidFill>
                  <a:latin typeface="Fira Sans"/>
                  <a:ea typeface="Fira Sans"/>
                  <a:cs typeface="Fira Sans"/>
                  <a:sym typeface="Fira Sans"/>
                </a:rPr>
                <a:t>1</a:t>
              </a:r>
              <a:endParaRPr b="1">
                <a:solidFill>
                  <a:srgbClr val="DE4B51"/>
                </a:solidFill>
                <a:latin typeface="Fira Sans"/>
                <a:ea typeface="Fira Sans"/>
                <a:cs typeface="Fira Sans"/>
                <a:sym typeface="Fira Sans"/>
              </a:endParaRPr>
            </a:p>
          </p:txBody>
        </p:sp>
      </p:grpSp>
      <p:sp>
        <p:nvSpPr>
          <p:cNvPr id="264" name="Google Shape;264;p34"/>
          <p:cNvSpPr/>
          <p:nvPr/>
        </p:nvSpPr>
        <p:spPr>
          <a:xfrm>
            <a:off x="271275" y="1954900"/>
            <a:ext cx="16263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a:solidFill>
                  <a:srgbClr val="101820"/>
                </a:solidFill>
                <a:latin typeface="Fira Sans"/>
                <a:ea typeface="Fira Sans"/>
                <a:cs typeface="Fira Sans"/>
                <a:sym typeface="Fira Sans"/>
              </a:rPr>
              <a:t>Accessing IllumiDesk</a:t>
            </a:r>
            <a:endParaRPr sz="1700">
              <a:solidFill>
                <a:srgbClr val="101820"/>
              </a:solidFill>
              <a:latin typeface="Fira Sans"/>
              <a:ea typeface="Fira Sans"/>
              <a:cs typeface="Fira Sans"/>
              <a:sym typeface="Fira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68"/>
        <p:cNvGrpSpPr/>
        <p:nvPr/>
      </p:nvGrpSpPr>
      <p:grpSpPr>
        <a:xfrm>
          <a:off x="0" y="0"/>
          <a:ext cx="0" cy="0"/>
          <a:chOff x="0" y="0"/>
          <a:chExt cx="0" cy="0"/>
        </a:xfrm>
      </p:grpSpPr>
      <p:pic>
        <p:nvPicPr>
          <p:cNvPr id="269" name="Google Shape;269;p35"/>
          <p:cNvPicPr preferRelativeResize="0"/>
          <p:nvPr/>
        </p:nvPicPr>
        <p:blipFill rotWithShape="1">
          <a:blip r:embed="rId3">
            <a:alphaModFix amt="25000"/>
          </a:blip>
          <a:srcRect l="5830" t="-14150" r="-5830" b="14150"/>
          <a:stretch/>
        </p:blipFill>
        <p:spPr>
          <a:xfrm>
            <a:off x="1" y="1116851"/>
            <a:ext cx="4026650" cy="4026650"/>
          </a:xfrm>
          <a:prstGeom prst="rect">
            <a:avLst/>
          </a:prstGeom>
          <a:noFill/>
          <a:ln>
            <a:noFill/>
          </a:ln>
        </p:spPr>
      </p:pic>
      <p:sp>
        <p:nvSpPr>
          <p:cNvPr id="270" name="Google Shape;270;p35"/>
          <p:cNvSpPr txBox="1">
            <a:spLocks noGrp="1"/>
          </p:cNvSpPr>
          <p:nvPr>
            <p:ph type="title"/>
          </p:nvPr>
        </p:nvSpPr>
        <p:spPr>
          <a:xfrm>
            <a:off x="284426" y="156525"/>
            <a:ext cx="6595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200">
                <a:solidFill>
                  <a:srgbClr val="101820"/>
                </a:solidFill>
                <a:latin typeface="DM Serif Display"/>
                <a:ea typeface="DM Serif Display"/>
                <a:cs typeface="DM Serif Display"/>
                <a:sym typeface="DM Serif Display"/>
              </a:rPr>
              <a:t>Navigating IllumiDesk</a:t>
            </a:r>
            <a:endParaRPr sz="2200">
              <a:solidFill>
                <a:srgbClr val="101820"/>
              </a:solidFill>
              <a:latin typeface="DM Serif Display"/>
              <a:ea typeface="DM Serif Display"/>
              <a:cs typeface="DM Serif Display"/>
              <a:sym typeface="DM Serif Display"/>
            </a:endParaRPr>
          </a:p>
        </p:txBody>
      </p:sp>
      <p:sp>
        <p:nvSpPr>
          <p:cNvPr id="271" name="Google Shape;271;p35"/>
          <p:cNvSpPr/>
          <p:nvPr/>
        </p:nvSpPr>
        <p:spPr>
          <a:xfrm>
            <a:off x="4656875" y="2682175"/>
            <a:ext cx="4116300" cy="1656000"/>
          </a:xfrm>
          <a:prstGeom prst="roundRect">
            <a:avLst>
              <a:gd name="adj" fmla="val 1289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5"/>
          <p:cNvSpPr/>
          <p:nvPr/>
        </p:nvSpPr>
        <p:spPr>
          <a:xfrm>
            <a:off x="366575" y="2682175"/>
            <a:ext cx="4116300" cy="1656000"/>
          </a:xfrm>
          <a:prstGeom prst="roundRect">
            <a:avLst>
              <a:gd name="adj" fmla="val 1289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p:nvPr/>
        </p:nvSpPr>
        <p:spPr>
          <a:xfrm>
            <a:off x="366575" y="2682175"/>
            <a:ext cx="4116300" cy="400200"/>
          </a:xfrm>
          <a:prstGeom prst="round2SameRect">
            <a:avLst>
              <a:gd name="adj1" fmla="val 50000"/>
              <a:gd name="adj2" fmla="val 0"/>
            </a:avLst>
          </a:prstGeom>
          <a:solidFill>
            <a:srgbClr val="54A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5"/>
          <p:cNvSpPr/>
          <p:nvPr/>
        </p:nvSpPr>
        <p:spPr>
          <a:xfrm>
            <a:off x="4656875" y="2682175"/>
            <a:ext cx="4116300" cy="400200"/>
          </a:xfrm>
          <a:prstGeom prst="round2SameRect">
            <a:avLst>
              <a:gd name="adj1" fmla="val 50000"/>
              <a:gd name="adj2" fmla="val 0"/>
            </a:avLst>
          </a:prstGeom>
          <a:solidFill>
            <a:srgbClr val="DE4B51">
              <a:alpha val="84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p:nvPr/>
        </p:nvSpPr>
        <p:spPr>
          <a:xfrm>
            <a:off x="4961825" y="2695725"/>
            <a:ext cx="3506400" cy="3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lt1"/>
                </a:solidFill>
                <a:latin typeface="Fira Sans SemiBold"/>
                <a:ea typeface="Fira Sans SemiBold"/>
                <a:cs typeface="Fira Sans SemiBold"/>
                <a:sym typeface="Fira Sans SemiBold"/>
              </a:rPr>
              <a:t>Assignments</a:t>
            </a:r>
            <a:endParaRPr i="0" u="none" strike="noStrike" cap="none">
              <a:solidFill>
                <a:schemeClr val="lt1"/>
              </a:solidFill>
              <a:latin typeface="Fira Sans SemiBold"/>
              <a:ea typeface="Fira Sans SemiBold"/>
              <a:cs typeface="Fira Sans SemiBold"/>
              <a:sym typeface="Fira Sans SemiBold"/>
            </a:endParaRPr>
          </a:p>
        </p:txBody>
      </p:sp>
      <p:sp>
        <p:nvSpPr>
          <p:cNvPr id="276" name="Google Shape;276;p35"/>
          <p:cNvSpPr/>
          <p:nvPr/>
        </p:nvSpPr>
        <p:spPr>
          <a:xfrm>
            <a:off x="675650" y="2695725"/>
            <a:ext cx="3506400" cy="37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a:solidFill>
                  <a:srgbClr val="FFFFFF"/>
                </a:solidFill>
                <a:latin typeface="Fira Sans SemiBold"/>
                <a:ea typeface="Fira Sans SemiBold"/>
                <a:cs typeface="Fira Sans SemiBold"/>
                <a:sym typeface="Fira Sans SemiBold"/>
              </a:rPr>
              <a:t>Files</a:t>
            </a:r>
            <a:endParaRPr i="0" u="none" strike="noStrike" cap="none">
              <a:solidFill>
                <a:srgbClr val="FFFFFF"/>
              </a:solidFill>
              <a:latin typeface="Fira Sans SemiBold"/>
              <a:ea typeface="Fira Sans SemiBold"/>
              <a:cs typeface="Fira Sans SemiBold"/>
              <a:sym typeface="Fira Sans SemiBold"/>
            </a:endParaRPr>
          </a:p>
        </p:txBody>
      </p:sp>
      <p:sp>
        <p:nvSpPr>
          <p:cNvPr id="277" name="Google Shape;277;p35"/>
          <p:cNvSpPr txBox="1"/>
          <p:nvPr/>
        </p:nvSpPr>
        <p:spPr>
          <a:xfrm>
            <a:off x="593475" y="3230489"/>
            <a:ext cx="35064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600"/>
              </a:spcAft>
              <a:buNone/>
            </a:pPr>
            <a:r>
              <a:rPr lang="en" sz="1100">
                <a:solidFill>
                  <a:srgbClr val="222222"/>
                </a:solidFill>
                <a:latin typeface="Fira Sans"/>
                <a:ea typeface="Fira Sans"/>
                <a:cs typeface="Fira Sans"/>
                <a:sym typeface="Fira Sans"/>
              </a:rPr>
              <a:t>Every Jupyter Notebook opened through an assignment link from Canvas lives in your </a:t>
            </a:r>
            <a:r>
              <a:rPr lang="en" sz="1100" b="1">
                <a:solidFill>
                  <a:srgbClr val="222222"/>
                </a:solidFill>
                <a:latin typeface="Fira Sans"/>
                <a:ea typeface="Fira Sans"/>
                <a:cs typeface="Fira Sans"/>
                <a:sym typeface="Fira Sans"/>
              </a:rPr>
              <a:t>Files tab</a:t>
            </a:r>
            <a:r>
              <a:rPr lang="en" sz="1100">
                <a:solidFill>
                  <a:srgbClr val="222222"/>
                </a:solidFill>
                <a:latin typeface="Fira Sans"/>
                <a:ea typeface="Fira Sans"/>
                <a:cs typeface="Fira Sans"/>
                <a:sym typeface="Fira Sans"/>
              </a:rPr>
              <a:t>, and will save your work</a:t>
            </a:r>
            <a:endParaRPr sz="1100">
              <a:latin typeface="Fira Sans"/>
              <a:ea typeface="Fira Sans"/>
              <a:cs typeface="Fira Sans"/>
              <a:sym typeface="Fira Sans"/>
            </a:endParaRPr>
          </a:p>
        </p:txBody>
      </p:sp>
      <p:sp>
        <p:nvSpPr>
          <p:cNvPr id="278" name="Google Shape;278;p35"/>
          <p:cNvSpPr txBox="1"/>
          <p:nvPr/>
        </p:nvSpPr>
        <p:spPr>
          <a:xfrm>
            <a:off x="4871075" y="3230489"/>
            <a:ext cx="35064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600"/>
              </a:spcAft>
              <a:buNone/>
            </a:pPr>
            <a:r>
              <a:rPr lang="en" sz="1100">
                <a:solidFill>
                  <a:srgbClr val="222222"/>
                </a:solidFill>
                <a:latin typeface="Fira Sans"/>
                <a:ea typeface="Fira Sans"/>
                <a:cs typeface="Fira Sans"/>
                <a:sym typeface="Fira Sans"/>
              </a:rPr>
              <a:t>All of our Checkpoints and Code Challenges will be conducted in IllumiDesk, and you’ll be able to access both the assessment and feedback through the </a:t>
            </a:r>
            <a:r>
              <a:rPr lang="en" sz="1100" b="1">
                <a:solidFill>
                  <a:srgbClr val="222222"/>
                </a:solidFill>
                <a:latin typeface="Fira Sans"/>
                <a:ea typeface="Fira Sans"/>
                <a:cs typeface="Fira Sans"/>
                <a:sym typeface="Fira Sans"/>
              </a:rPr>
              <a:t>Assignments tab</a:t>
            </a:r>
            <a:r>
              <a:rPr lang="en" sz="1100">
                <a:solidFill>
                  <a:srgbClr val="222222"/>
                </a:solidFill>
                <a:latin typeface="Fira Sans"/>
                <a:ea typeface="Fira Sans"/>
                <a:cs typeface="Fira Sans"/>
                <a:sym typeface="Fira Sans"/>
              </a:rPr>
              <a:t>.</a:t>
            </a:r>
            <a:endParaRPr sz="1100">
              <a:solidFill>
                <a:srgbClr val="222222"/>
              </a:solidFill>
              <a:latin typeface="Fira Sans"/>
              <a:ea typeface="Fira Sans"/>
              <a:cs typeface="Fira Sans"/>
              <a:sym typeface="Fira Sans"/>
            </a:endParaRPr>
          </a:p>
        </p:txBody>
      </p:sp>
      <p:pic>
        <p:nvPicPr>
          <p:cNvPr id="279" name="Google Shape;279;p35"/>
          <p:cNvPicPr preferRelativeResize="0"/>
          <p:nvPr/>
        </p:nvPicPr>
        <p:blipFill rotWithShape="1">
          <a:blip r:embed="rId3">
            <a:alphaModFix amt="25000"/>
          </a:blip>
          <a:srcRect l="-1350" t="49739" r="1349" b="-49739"/>
          <a:stretch/>
        </p:blipFill>
        <p:spPr>
          <a:xfrm>
            <a:off x="6984726" y="1"/>
            <a:ext cx="2159273" cy="2159273"/>
          </a:xfrm>
          <a:prstGeom prst="rect">
            <a:avLst/>
          </a:prstGeom>
          <a:noFill/>
          <a:ln>
            <a:noFill/>
          </a:ln>
        </p:spPr>
      </p:pic>
      <p:pic>
        <p:nvPicPr>
          <p:cNvPr id="280" name="Google Shape;280;p35"/>
          <p:cNvPicPr preferRelativeResize="0"/>
          <p:nvPr/>
        </p:nvPicPr>
        <p:blipFill rotWithShape="1">
          <a:blip r:embed="rId4">
            <a:alphaModFix/>
          </a:blip>
          <a:srcRect b="36640"/>
          <a:stretch/>
        </p:blipFill>
        <p:spPr>
          <a:xfrm>
            <a:off x="1276777" y="791400"/>
            <a:ext cx="6590400" cy="1780200"/>
          </a:xfrm>
          <a:prstGeom prst="roundRect">
            <a:avLst>
              <a:gd name="adj" fmla="val 16667"/>
            </a:avLst>
          </a:prstGeom>
          <a:noFill/>
          <a:ln>
            <a:noFill/>
          </a:ln>
        </p:spPr>
      </p:pic>
      <p:sp>
        <p:nvSpPr>
          <p:cNvPr id="281" name="Google Shape;281;p35"/>
          <p:cNvSpPr/>
          <p:nvPr/>
        </p:nvSpPr>
        <p:spPr>
          <a:xfrm>
            <a:off x="1531325" y="1128350"/>
            <a:ext cx="425100" cy="219900"/>
          </a:xfrm>
          <a:prstGeom prst="roundRect">
            <a:avLst>
              <a:gd name="adj" fmla="val 16667"/>
            </a:avLst>
          </a:prstGeom>
          <a:noFill/>
          <a:ln w="28575" cap="flat" cmpd="sng">
            <a:solidFill>
              <a:srgbClr val="54A0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a:off x="3046550" y="1128350"/>
            <a:ext cx="580200" cy="219900"/>
          </a:xfrm>
          <a:prstGeom prst="roundRect">
            <a:avLst>
              <a:gd name="adj" fmla="val 16667"/>
            </a:avLst>
          </a:prstGeom>
          <a:noFill/>
          <a:ln w="28575" cap="flat" cmpd="sng">
            <a:solidFill>
              <a:srgbClr val="DE4B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6"/>
          <p:cNvSpPr/>
          <p:nvPr/>
        </p:nvSpPr>
        <p:spPr>
          <a:xfrm>
            <a:off x="3913925" y="2673996"/>
            <a:ext cx="4636500" cy="2271600"/>
          </a:xfrm>
          <a:prstGeom prst="roundRect">
            <a:avLst>
              <a:gd name="adj" fmla="val 7608"/>
            </a:avLst>
          </a:prstGeom>
          <a:solidFill>
            <a:srgbClr val="385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288" name="Google Shape;288;p36"/>
          <p:cNvSpPr/>
          <p:nvPr/>
        </p:nvSpPr>
        <p:spPr>
          <a:xfrm flipH="1">
            <a:off x="-124" y="0"/>
            <a:ext cx="30135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6"/>
          <p:cNvSpPr/>
          <p:nvPr/>
        </p:nvSpPr>
        <p:spPr>
          <a:xfrm>
            <a:off x="3913925" y="251125"/>
            <a:ext cx="4636500" cy="2271600"/>
          </a:xfrm>
          <a:prstGeom prst="roundRect">
            <a:avLst>
              <a:gd name="adj" fmla="val 7608"/>
            </a:avLst>
          </a:prstGeom>
          <a:solidFill>
            <a:srgbClr val="54A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pic>
        <p:nvPicPr>
          <p:cNvPr id="290" name="Google Shape;290;p36"/>
          <p:cNvPicPr preferRelativeResize="0"/>
          <p:nvPr/>
        </p:nvPicPr>
        <p:blipFill>
          <a:blip r:embed="rId3">
            <a:alphaModFix/>
          </a:blip>
          <a:stretch>
            <a:fillRect/>
          </a:stretch>
        </p:blipFill>
        <p:spPr>
          <a:xfrm rot="5400000" flipH="1">
            <a:off x="344730" y="2089550"/>
            <a:ext cx="5143501" cy="964400"/>
          </a:xfrm>
          <a:prstGeom prst="rect">
            <a:avLst/>
          </a:prstGeom>
          <a:noFill/>
          <a:ln>
            <a:noFill/>
          </a:ln>
        </p:spPr>
      </p:pic>
      <p:sp>
        <p:nvSpPr>
          <p:cNvPr id="291" name="Google Shape;291;p36"/>
          <p:cNvSpPr/>
          <p:nvPr/>
        </p:nvSpPr>
        <p:spPr>
          <a:xfrm>
            <a:off x="280850" y="1221943"/>
            <a:ext cx="2315100" cy="349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101820"/>
                </a:solidFill>
                <a:latin typeface="Fira Sans"/>
                <a:ea typeface="Fira Sans"/>
                <a:cs typeface="Fira Sans"/>
                <a:sym typeface="Fira Sans"/>
              </a:rPr>
              <a:t>Every lesson and lab is stored on GitHub - it’s also where you can find lab solutions!</a:t>
            </a:r>
            <a:endParaRPr>
              <a:solidFill>
                <a:srgbClr val="101820"/>
              </a:solidFill>
              <a:latin typeface="Fira Sans"/>
              <a:ea typeface="Fira Sans"/>
              <a:cs typeface="Fira Sans"/>
              <a:sym typeface="Fira Sans"/>
            </a:endParaRPr>
          </a:p>
          <a:p>
            <a:pPr marL="0" lvl="0" indent="0" algn="l" rtl="0">
              <a:lnSpc>
                <a:spcPct val="100000"/>
              </a:lnSpc>
              <a:spcBef>
                <a:spcPts val="1000"/>
              </a:spcBef>
              <a:spcAft>
                <a:spcPts val="0"/>
              </a:spcAft>
              <a:buNone/>
            </a:pPr>
            <a:r>
              <a:rPr lang="en">
                <a:solidFill>
                  <a:srgbClr val="101820"/>
                </a:solidFill>
                <a:latin typeface="Fira Sans"/>
                <a:ea typeface="Fira Sans"/>
                <a:cs typeface="Fira Sans"/>
                <a:sym typeface="Fira Sans"/>
              </a:rPr>
              <a:t>We’ll teach you how to easily download GitHub repositories soon - </a:t>
            </a:r>
            <a:br>
              <a:rPr lang="en">
                <a:solidFill>
                  <a:srgbClr val="101820"/>
                </a:solidFill>
                <a:latin typeface="Fira Sans"/>
                <a:ea typeface="Fira Sans"/>
                <a:cs typeface="Fira Sans"/>
                <a:sym typeface="Fira Sans"/>
              </a:rPr>
            </a:br>
            <a:r>
              <a:rPr lang="en">
                <a:solidFill>
                  <a:srgbClr val="101820"/>
                </a:solidFill>
                <a:latin typeface="Fira Sans"/>
                <a:ea typeface="Fira Sans"/>
                <a:cs typeface="Fira Sans"/>
                <a:sym typeface="Fira Sans"/>
              </a:rPr>
              <a:t>so, should you do labs locally or in IllumiDesk?</a:t>
            </a:r>
            <a:endParaRPr>
              <a:solidFill>
                <a:srgbClr val="101820"/>
              </a:solidFill>
              <a:latin typeface="Fira Sans"/>
              <a:ea typeface="Fira Sans"/>
              <a:cs typeface="Fira Sans"/>
              <a:sym typeface="Fira Sans"/>
            </a:endParaRPr>
          </a:p>
          <a:p>
            <a:pPr marL="0" lvl="0" indent="0" algn="l" rtl="0">
              <a:lnSpc>
                <a:spcPct val="100000"/>
              </a:lnSpc>
              <a:spcBef>
                <a:spcPts val="1000"/>
              </a:spcBef>
              <a:spcAft>
                <a:spcPts val="0"/>
              </a:spcAft>
              <a:buNone/>
            </a:pPr>
            <a:r>
              <a:rPr lang="en">
                <a:solidFill>
                  <a:srgbClr val="101820"/>
                </a:solidFill>
                <a:latin typeface="Fira Sans"/>
                <a:ea typeface="Fira Sans"/>
                <a:cs typeface="Fira Sans"/>
                <a:sym typeface="Fira Sans"/>
              </a:rPr>
              <a:t>Short answer: </a:t>
            </a:r>
            <a:r>
              <a:rPr lang="en" b="1">
                <a:solidFill>
                  <a:srgbClr val="101820"/>
                </a:solidFill>
                <a:latin typeface="Fira Sans"/>
                <a:ea typeface="Fira Sans"/>
                <a:cs typeface="Fira Sans"/>
                <a:sym typeface="Fira Sans"/>
              </a:rPr>
              <a:t>both! </a:t>
            </a:r>
            <a:br>
              <a:rPr lang="en" b="1">
                <a:solidFill>
                  <a:srgbClr val="101820"/>
                </a:solidFill>
                <a:latin typeface="Fira Sans"/>
                <a:ea typeface="Fira Sans"/>
                <a:cs typeface="Fira Sans"/>
                <a:sym typeface="Fira Sans"/>
              </a:rPr>
            </a:br>
            <a:r>
              <a:rPr lang="en">
                <a:solidFill>
                  <a:srgbClr val="101820"/>
                </a:solidFill>
                <a:latin typeface="Fira Sans"/>
                <a:ea typeface="Fira Sans"/>
                <a:cs typeface="Fira Sans"/>
                <a:sym typeface="Fira Sans"/>
              </a:rPr>
              <a:t>Each method has their pros and cons.</a:t>
            </a:r>
            <a:endParaRPr>
              <a:solidFill>
                <a:srgbClr val="101820"/>
              </a:solidFill>
              <a:latin typeface="Fira Sans"/>
              <a:ea typeface="Fira Sans"/>
              <a:cs typeface="Fira Sans"/>
              <a:sym typeface="Fira Sans"/>
            </a:endParaRPr>
          </a:p>
          <a:p>
            <a:pPr marL="0" lvl="0" indent="0" algn="l" rtl="0">
              <a:lnSpc>
                <a:spcPct val="100000"/>
              </a:lnSpc>
              <a:spcBef>
                <a:spcPts val="1000"/>
              </a:spcBef>
              <a:spcAft>
                <a:spcPts val="0"/>
              </a:spcAft>
              <a:buNone/>
            </a:pPr>
            <a:endParaRPr sz="1100">
              <a:solidFill>
                <a:srgbClr val="101820"/>
              </a:solidFill>
              <a:latin typeface="Fira Sans"/>
              <a:ea typeface="Fira Sans"/>
              <a:cs typeface="Fira Sans"/>
              <a:sym typeface="Fira Sans"/>
            </a:endParaRPr>
          </a:p>
          <a:p>
            <a:pPr marL="0" lvl="0" indent="0" algn="l" rtl="0">
              <a:lnSpc>
                <a:spcPct val="100000"/>
              </a:lnSpc>
              <a:spcBef>
                <a:spcPts val="1000"/>
              </a:spcBef>
              <a:spcAft>
                <a:spcPts val="1000"/>
              </a:spcAft>
              <a:buNone/>
            </a:pPr>
            <a:endParaRPr sz="1100">
              <a:solidFill>
                <a:srgbClr val="101820"/>
              </a:solidFill>
              <a:latin typeface="Fira Sans"/>
              <a:ea typeface="Fira Sans"/>
              <a:cs typeface="Fira Sans"/>
              <a:sym typeface="Fira Sans"/>
            </a:endParaRPr>
          </a:p>
        </p:txBody>
      </p:sp>
      <p:sp>
        <p:nvSpPr>
          <p:cNvPr id="292" name="Google Shape;292;p36"/>
          <p:cNvSpPr txBox="1">
            <a:spLocks noGrp="1"/>
          </p:cNvSpPr>
          <p:nvPr>
            <p:ph type="title"/>
          </p:nvPr>
        </p:nvSpPr>
        <p:spPr>
          <a:xfrm>
            <a:off x="280851" y="692575"/>
            <a:ext cx="3013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solidFill>
                  <a:srgbClr val="101820"/>
                </a:solidFill>
                <a:latin typeface="DM Serif Display"/>
                <a:ea typeface="DM Serif Display"/>
                <a:cs typeface="DM Serif Display"/>
                <a:sym typeface="DM Serif Display"/>
              </a:rPr>
              <a:t>Accessing Labs</a:t>
            </a:r>
            <a:endParaRPr>
              <a:solidFill>
                <a:srgbClr val="101820"/>
              </a:solidFill>
              <a:latin typeface="DM Serif Display"/>
              <a:ea typeface="DM Serif Display"/>
              <a:cs typeface="DM Serif Display"/>
              <a:sym typeface="DM Serif Display"/>
            </a:endParaRPr>
          </a:p>
        </p:txBody>
      </p:sp>
      <p:sp>
        <p:nvSpPr>
          <p:cNvPr id="293" name="Google Shape;293;p36"/>
          <p:cNvSpPr txBox="1">
            <a:spLocks noGrp="1"/>
          </p:cNvSpPr>
          <p:nvPr>
            <p:ph type="title"/>
          </p:nvPr>
        </p:nvSpPr>
        <p:spPr>
          <a:xfrm>
            <a:off x="4202192" y="387132"/>
            <a:ext cx="3453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700">
                <a:solidFill>
                  <a:srgbClr val="FFFFFF"/>
                </a:solidFill>
                <a:latin typeface="Fira Sans"/>
                <a:ea typeface="Fira Sans"/>
                <a:cs typeface="Fira Sans"/>
                <a:sym typeface="Fira Sans"/>
              </a:rPr>
              <a:t>Advantages of Working Locally</a:t>
            </a:r>
            <a:endParaRPr>
              <a:solidFill>
                <a:srgbClr val="FFFFFF"/>
              </a:solidFill>
              <a:latin typeface="Fira Sans"/>
              <a:ea typeface="Fira Sans"/>
              <a:cs typeface="Fira Sans"/>
              <a:sym typeface="Fira Sans"/>
            </a:endParaRPr>
          </a:p>
        </p:txBody>
      </p:sp>
      <p:sp>
        <p:nvSpPr>
          <p:cNvPr id="294" name="Google Shape;294;p36"/>
          <p:cNvSpPr txBox="1">
            <a:spLocks noGrp="1"/>
          </p:cNvSpPr>
          <p:nvPr>
            <p:ph type="title"/>
          </p:nvPr>
        </p:nvSpPr>
        <p:spPr>
          <a:xfrm>
            <a:off x="4202202" y="2772475"/>
            <a:ext cx="4150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700">
                <a:solidFill>
                  <a:srgbClr val="FFFFFF"/>
                </a:solidFill>
                <a:latin typeface="Fira Sans"/>
                <a:ea typeface="Fira Sans"/>
                <a:cs typeface="Fira Sans"/>
                <a:sym typeface="Fira Sans"/>
              </a:rPr>
              <a:t>Advantages of Working on IllumiDesk</a:t>
            </a:r>
            <a:endParaRPr>
              <a:solidFill>
                <a:srgbClr val="FFFFFF"/>
              </a:solidFill>
              <a:latin typeface="Fira Sans"/>
              <a:ea typeface="Fira Sans"/>
              <a:cs typeface="Fira Sans"/>
              <a:sym typeface="Fira Sans"/>
            </a:endParaRPr>
          </a:p>
        </p:txBody>
      </p:sp>
      <p:sp>
        <p:nvSpPr>
          <p:cNvPr id="295" name="Google Shape;295;p36"/>
          <p:cNvSpPr/>
          <p:nvPr/>
        </p:nvSpPr>
        <p:spPr>
          <a:xfrm>
            <a:off x="4202225" y="812580"/>
            <a:ext cx="4084500" cy="1537200"/>
          </a:xfrm>
          <a:prstGeom prst="rect">
            <a:avLst/>
          </a:prstGeom>
          <a:noFill/>
          <a:ln>
            <a:noFill/>
          </a:ln>
        </p:spPr>
        <p:txBody>
          <a:bodyPr spcFirstLastPara="1" wrap="square" lIns="91425" tIns="91425" rIns="91425" bIns="91425" anchor="t" anchorCtr="0">
            <a:noAutofit/>
          </a:bodyPr>
          <a:lstStyle/>
          <a:p>
            <a:pPr marL="342900" lvl="0" indent="-190500" algn="l" rtl="0">
              <a:lnSpc>
                <a:spcPct val="115000"/>
              </a:lnSpc>
              <a:spcBef>
                <a:spcPts val="0"/>
              </a:spcBef>
              <a:spcAft>
                <a:spcPts val="0"/>
              </a:spcAft>
              <a:buClr>
                <a:srgbClr val="FFFFFF"/>
              </a:buClr>
              <a:buSzPts val="1200"/>
              <a:buFont typeface="Fira Sans"/>
              <a:buChar char="●"/>
            </a:pPr>
            <a:r>
              <a:rPr lang="en" sz="1200">
                <a:solidFill>
                  <a:srgbClr val="FFFFFF"/>
                </a:solidFill>
                <a:latin typeface="Fira Sans"/>
                <a:ea typeface="Fira Sans"/>
                <a:cs typeface="Fira Sans"/>
                <a:sym typeface="Fira Sans"/>
              </a:rPr>
              <a:t>Practice using Git / GitHub → in-demand skills!</a:t>
            </a:r>
            <a:endParaRPr sz="1200">
              <a:solidFill>
                <a:srgbClr val="FFFFFF"/>
              </a:solidFill>
              <a:latin typeface="Fira Sans"/>
              <a:ea typeface="Fira Sans"/>
              <a:cs typeface="Fira Sans"/>
              <a:sym typeface="Fira Sans"/>
            </a:endParaRPr>
          </a:p>
          <a:p>
            <a:pPr marL="342900" lvl="0" indent="-190500" algn="l" rtl="0">
              <a:lnSpc>
                <a:spcPct val="115000"/>
              </a:lnSpc>
              <a:spcBef>
                <a:spcPts val="1000"/>
              </a:spcBef>
              <a:spcAft>
                <a:spcPts val="0"/>
              </a:spcAft>
              <a:buClr>
                <a:srgbClr val="FFFFFF"/>
              </a:buClr>
              <a:buSzPts val="1200"/>
              <a:buFont typeface="Fira Sans"/>
              <a:buChar char="●"/>
            </a:pPr>
            <a:r>
              <a:rPr lang="en" sz="1200">
                <a:solidFill>
                  <a:srgbClr val="FFFFFF"/>
                </a:solidFill>
                <a:latin typeface="Fira Sans"/>
                <a:ea typeface="Fira Sans"/>
                <a:cs typeface="Fira Sans"/>
                <a:sym typeface="Fira Sans"/>
              </a:rPr>
              <a:t>Forking labs on GitHub contributes to a robust, ‘green’ commit history</a:t>
            </a:r>
            <a:endParaRPr sz="1200">
              <a:solidFill>
                <a:srgbClr val="FFFFFF"/>
              </a:solidFill>
              <a:latin typeface="Fira Sans"/>
              <a:ea typeface="Fira Sans"/>
              <a:cs typeface="Fira Sans"/>
              <a:sym typeface="Fira Sans"/>
            </a:endParaRPr>
          </a:p>
          <a:p>
            <a:pPr marL="342900" lvl="0" indent="-190500" algn="l" rtl="0">
              <a:lnSpc>
                <a:spcPct val="115000"/>
              </a:lnSpc>
              <a:spcBef>
                <a:spcPts val="1000"/>
              </a:spcBef>
              <a:spcAft>
                <a:spcPts val="0"/>
              </a:spcAft>
              <a:buClr>
                <a:srgbClr val="FFFFFF"/>
              </a:buClr>
              <a:buSzPts val="1200"/>
              <a:buFont typeface="Fira Sans"/>
              <a:buChar char="●"/>
            </a:pPr>
            <a:r>
              <a:rPr lang="en" sz="1200">
                <a:solidFill>
                  <a:srgbClr val="FFFFFF"/>
                </a:solidFill>
                <a:latin typeface="Fira Sans"/>
                <a:ea typeface="Fira Sans"/>
                <a:cs typeface="Fira Sans"/>
                <a:sym typeface="Fira Sans"/>
              </a:rPr>
              <a:t>Content is more accessible after the program</a:t>
            </a:r>
            <a:endParaRPr sz="1200">
              <a:solidFill>
                <a:srgbClr val="FFFFFF"/>
              </a:solidFill>
              <a:latin typeface="Fira Sans"/>
              <a:ea typeface="Fira Sans"/>
              <a:cs typeface="Fira Sans"/>
              <a:sym typeface="Fira Sans"/>
            </a:endParaRPr>
          </a:p>
          <a:p>
            <a:pPr marL="342900" lvl="0" indent="-190500" algn="l" rtl="0">
              <a:lnSpc>
                <a:spcPct val="115000"/>
              </a:lnSpc>
              <a:spcBef>
                <a:spcPts val="1000"/>
              </a:spcBef>
              <a:spcAft>
                <a:spcPts val="1000"/>
              </a:spcAft>
              <a:buClr>
                <a:srgbClr val="FFFFFF"/>
              </a:buClr>
              <a:buSzPts val="1200"/>
              <a:buFont typeface="Fira Sans"/>
              <a:buChar char="●"/>
            </a:pPr>
            <a:r>
              <a:rPr lang="en" sz="1200">
                <a:solidFill>
                  <a:srgbClr val="FFFFFF"/>
                </a:solidFill>
                <a:latin typeface="Fira Sans"/>
                <a:ea typeface="Fira Sans"/>
                <a:cs typeface="Fira Sans"/>
                <a:sym typeface="Fira Sans"/>
              </a:rPr>
              <a:t>More ‘real world’</a:t>
            </a:r>
            <a:endParaRPr sz="1200">
              <a:solidFill>
                <a:srgbClr val="FFFFFF"/>
              </a:solidFill>
              <a:latin typeface="Fira Sans"/>
              <a:ea typeface="Fira Sans"/>
              <a:cs typeface="Fira Sans"/>
              <a:sym typeface="Fira Sans"/>
            </a:endParaRPr>
          </a:p>
        </p:txBody>
      </p:sp>
      <p:sp>
        <p:nvSpPr>
          <p:cNvPr id="296" name="Google Shape;296;p36"/>
          <p:cNvSpPr/>
          <p:nvPr/>
        </p:nvSpPr>
        <p:spPr>
          <a:xfrm>
            <a:off x="4202225" y="3179357"/>
            <a:ext cx="4084500" cy="1537200"/>
          </a:xfrm>
          <a:prstGeom prst="rect">
            <a:avLst/>
          </a:prstGeom>
          <a:noFill/>
          <a:ln>
            <a:noFill/>
          </a:ln>
        </p:spPr>
        <p:txBody>
          <a:bodyPr spcFirstLastPara="1" wrap="square" lIns="91425" tIns="91425" rIns="91425" bIns="91425" anchor="t" anchorCtr="0">
            <a:noAutofit/>
          </a:bodyPr>
          <a:lstStyle/>
          <a:p>
            <a:pPr marL="342900" lvl="0" indent="-190500" algn="l" rtl="0">
              <a:lnSpc>
                <a:spcPct val="115000"/>
              </a:lnSpc>
              <a:spcBef>
                <a:spcPts val="0"/>
              </a:spcBef>
              <a:spcAft>
                <a:spcPts val="0"/>
              </a:spcAft>
              <a:buClr>
                <a:srgbClr val="FFFFFF"/>
              </a:buClr>
              <a:buSzPts val="1200"/>
              <a:buFont typeface="Fira Sans"/>
              <a:buChar char="●"/>
            </a:pPr>
            <a:r>
              <a:rPr lang="en" sz="1200">
                <a:solidFill>
                  <a:srgbClr val="FFFFFF"/>
                </a:solidFill>
                <a:latin typeface="Fira Sans"/>
                <a:ea typeface="Fira Sans"/>
                <a:cs typeface="Fira Sans"/>
                <a:sym typeface="Fira Sans"/>
              </a:rPr>
              <a:t>Ease of use</a:t>
            </a:r>
            <a:endParaRPr sz="1200">
              <a:solidFill>
                <a:srgbClr val="FFFFFF"/>
              </a:solidFill>
              <a:latin typeface="Fira Sans"/>
              <a:ea typeface="Fira Sans"/>
              <a:cs typeface="Fira Sans"/>
              <a:sym typeface="Fira Sans"/>
            </a:endParaRPr>
          </a:p>
          <a:p>
            <a:pPr marL="342900" lvl="0" indent="-190500" algn="l" rtl="0">
              <a:lnSpc>
                <a:spcPct val="115000"/>
              </a:lnSpc>
              <a:spcBef>
                <a:spcPts val="1000"/>
              </a:spcBef>
              <a:spcAft>
                <a:spcPts val="0"/>
              </a:spcAft>
              <a:buClr>
                <a:srgbClr val="FFFFFF"/>
              </a:buClr>
              <a:buSzPts val="1200"/>
              <a:buFont typeface="Fira Sans"/>
              <a:buChar char="●"/>
            </a:pPr>
            <a:r>
              <a:rPr lang="en" sz="1200">
                <a:solidFill>
                  <a:srgbClr val="FFFFFF"/>
                </a:solidFill>
                <a:latin typeface="Fira Sans"/>
                <a:ea typeface="Fira Sans"/>
                <a:cs typeface="Fira Sans"/>
                <a:sym typeface="Fira Sans"/>
              </a:rPr>
              <a:t>No environment issues</a:t>
            </a:r>
            <a:endParaRPr sz="1200">
              <a:solidFill>
                <a:srgbClr val="FFFFFF"/>
              </a:solidFill>
              <a:latin typeface="Fira Sans"/>
              <a:ea typeface="Fira Sans"/>
              <a:cs typeface="Fira Sans"/>
              <a:sym typeface="Fira Sans"/>
            </a:endParaRPr>
          </a:p>
          <a:p>
            <a:pPr marL="342900" lvl="0" indent="-190500" algn="l" rtl="0">
              <a:lnSpc>
                <a:spcPct val="115000"/>
              </a:lnSpc>
              <a:spcBef>
                <a:spcPts val="1000"/>
              </a:spcBef>
              <a:spcAft>
                <a:spcPts val="1000"/>
              </a:spcAft>
              <a:buClr>
                <a:srgbClr val="FFFFFF"/>
              </a:buClr>
              <a:buSzPts val="1200"/>
              <a:buFont typeface="Fira Sans"/>
              <a:buChar char="●"/>
            </a:pPr>
            <a:r>
              <a:rPr lang="en" sz="1200">
                <a:solidFill>
                  <a:srgbClr val="FFFFFF"/>
                </a:solidFill>
                <a:latin typeface="Fira Sans"/>
                <a:ea typeface="Fira Sans"/>
                <a:cs typeface="Fira Sans"/>
                <a:sym typeface="Fira Sans"/>
              </a:rPr>
              <a:t>Fully integrated into Canvas</a:t>
            </a:r>
            <a:endParaRPr sz="1200">
              <a:solidFill>
                <a:srgbClr val="FFFFFF"/>
              </a:solidFill>
              <a:latin typeface="Fira Sans"/>
              <a:ea typeface="Fira Sans"/>
              <a:cs typeface="Fira Sans"/>
              <a:sym typeface="Fira Sans"/>
            </a:endParaRPr>
          </a:p>
        </p:txBody>
      </p:sp>
      <p:pic>
        <p:nvPicPr>
          <p:cNvPr id="297" name="Google Shape;297;p36"/>
          <p:cNvPicPr preferRelativeResize="0"/>
          <p:nvPr/>
        </p:nvPicPr>
        <p:blipFill rotWithShape="1">
          <a:blip r:embed="rId4">
            <a:alphaModFix/>
          </a:blip>
          <a:srcRect t="24206" r="72074" b="26190"/>
          <a:stretch/>
        </p:blipFill>
        <p:spPr>
          <a:xfrm>
            <a:off x="3980275" y="783100"/>
            <a:ext cx="391977" cy="391651"/>
          </a:xfrm>
          <a:prstGeom prst="rect">
            <a:avLst/>
          </a:prstGeom>
          <a:noFill/>
          <a:ln>
            <a:noFill/>
          </a:ln>
        </p:spPr>
      </p:pic>
      <p:pic>
        <p:nvPicPr>
          <p:cNvPr id="298" name="Google Shape;298;p36"/>
          <p:cNvPicPr preferRelativeResize="0"/>
          <p:nvPr/>
        </p:nvPicPr>
        <p:blipFill rotWithShape="1">
          <a:blip r:embed="rId5">
            <a:alphaModFix/>
          </a:blip>
          <a:srcRect l="3660" t="30146" r="76753" b="24355"/>
          <a:stretch/>
        </p:blipFill>
        <p:spPr>
          <a:xfrm>
            <a:off x="3980250" y="3179350"/>
            <a:ext cx="392025" cy="69622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37"/>
          <p:cNvPicPr preferRelativeResize="0"/>
          <p:nvPr/>
        </p:nvPicPr>
        <p:blipFill rotWithShape="1">
          <a:blip r:embed="rId3">
            <a:alphaModFix/>
          </a:blip>
          <a:srcRect l="8891" r="14191"/>
          <a:stretch/>
        </p:blipFill>
        <p:spPr>
          <a:xfrm>
            <a:off x="3208000" y="0"/>
            <a:ext cx="5935800" cy="5143500"/>
          </a:xfrm>
          <a:prstGeom prst="roundRect">
            <a:avLst>
              <a:gd name="adj" fmla="val 0"/>
            </a:avLst>
          </a:prstGeom>
          <a:noFill/>
          <a:ln>
            <a:noFill/>
          </a:ln>
        </p:spPr>
      </p:pic>
      <p:sp>
        <p:nvSpPr>
          <p:cNvPr id="304" name="Google Shape;304;p37"/>
          <p:cNvSpPr txBox="1">
            <a:spLocks noGrp="1"/>
          </p:cNvSpPr>
          <p:nvPr>
            <p:ph type="ctrTitle"/>
          </p:nvPr>
        </p:nvSpPr>
        <p:spPr>
          <a:xfrm>
            <a:off x="280850" y="1125300"/>
            <a:ext cx="2877600" cy="1522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sz="3300">
                <a:solidFill>
                  <a:srgbClr val="101820"/>
                </a:solidFill>
                <a:latin typeface="DM Serif Display"/>
                <a:ea typeface="DM Serif Display"/>
                <a:cs typeface="DM Serif Display"/>
                <a:sym typeface="DM Serif Display"/>
              </a:rPr>
              <a:t>Assessment Details</a:t>
            </a:r>
            <a:endParaRPr sz="3300">
              <a:solidFill>
                <a:srgbClr val="101820"/>
              </a:solidFill>
              <a:latin typeface="DM Serif Display"/>
              <a:ea typeface="DM Serif Display"/>
              <a:cs typeface="DM Serif Display"/>
              <a:sym typeface="DM Serif Display"/>
            </a:endParaRPr>
          </a:p>
          <a:p>
            <a:pPr marL="0" lvl="0" indent="0" algn="l" rtl="0">
              <a:lnSpc>
                <a:spcPct val="90000"/>
              </a:lnSpc>
              <a:spcBef>
                <a:spcPts val="0"/>
              </a:spcBef>
              <a:spcAft>
                <a:spcPts val="0"/>
              </a:spcAft>
              <a:buClr>
                <a:schemeClr val="dk1"/>
              </a:buClr>
              <a:buSzPts val="1100"/>
              <a:buFont typeface="Arial"/>
              <a:buNone/>
            </a:pPr>
            <a:endParaRPr sz="3300">
              <a:solidFill>
                <a:srgbClr val="101820"/>
              </a:solidFill>
              <a:latin typeface="DM Serif Display"/>
              <a:ea typeface="DM Serif Display"/>
              <a:cs typeface="DM Serif Display"/>
              <a:sym typeface="DM Serif Display"/>
            </a:endParaRPr>
          </a:p>
          <a:p>
            <a:pPr marL="0" lvl="0" indent="0" algn="l" rtl="0">
              <a:lnSpc>
                <a:spcPct val="90000"/>
              </a:lnSpc>
              <a:spcBef>
                <a:spcPts val="0"/>
              </a:spcBef>
              <a:spcAft>
                <a:spcPts val="0"/>
              </a:spcAft>
              <a:buSzPts val="1100"/>
              <a:buNone/>
            </a:pPr>
            <a:endParaRPr sz="3300">
              <a:solidFill>
                <a:srgbClr val="101820"/>
              </a:solidFill>
              <a:latin typeface="DM Serif Display"/>
              <a:ea typeface="DM Serif Display"/>
              <a:cs typeface="DM Serif Display"/>
              <a:sym typeface="DM Serif Display"/>
            </a:endParaRPr>
          </a:p>
        </p:txBody>
      </p:sp>
      <p:pic>
        <p:nvPicPr>
          <p:cNvPr id="305" name="Google Shape;305;p37"/>
          <p:cNvPicPr preferRelativeResize="0"/>
          <p:nvPr/>
        </p:nvPicPr>
        <p:blipFill>
          <a:blip r:embed="rId4">
            <a:alphaModFix/>
          </a:blip>
          <a:stretch>
            <a:fillRect/>
          </a:stretch>
        </p:blipFill>
        <p:spPr>
          <a:xfrm rot="5400000">
            <a:off x="2476750" y="2571749"/>
            <a:ext cx="1887501" cy="1887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09"/>
        <p:cNvGrpSpPr/>
        <p:nvPr/>
      </p:nvGrpSpPr>
      <p:grpSpPr>
        <a:xfrm>
          <a:off x="0" y="0"/>
          <a:ext cx="0" cy="0"/>
          <a:chOff x="0" y="0"/>
          <a:chExt cx="0" cy="0"/>
        </a:xfrm>
      </p:grpSpPr>
      <p:sp>
        <p:nvSpPr>
          <p:cNvPr id="310" name="Google Shape;310;p38"/>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311" name="Google Shape;311;p38"/>
          <p:cNvPicPr preferRelativeResize="0"/>
          <p:nvPr/>
        </p:nvPicPr>
        <p:blipFill rotWithShape="1">
          <a:blip r:embed="rId3">
            <a:alphaModFix/>
          </a:blip>
          <a:srcRect l="200" t="28191" r="-199" b="-14272"/>
          <a:stretch/>
        </p:blipFill>
        <p:spPr>
          <a:xfrm>
            <a:off x="0" y="-24714"/>
            <a:ext cx="4752425" cy="1954900"/>
          </a:xfrm>
          <a:prstGeom prst="rect">
            <a:avLst/>
          </a:prstGeom>
          <a:noFill/>
          <a:ln>
            <a:noFill/>
          </a:ln>
        </p:spPr>
      </p:pic>
      <p:sp>
        <p:nvSpPr>
          <p:cNvPr id="312" name="Google Shape;312;p38"/>
          <p:cNvSpPr txBox="1"/>
          <p:nvPr/>
        </p:nvSpPr>
        <p:spPr>
          <a:xfrm>
            <a:off x="271275" y="211764"/>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Weeks </a:t>
            </a:r>
            <a:br>
              <a:rPr lang="en" sz="2600" dirty="0">
                <a:solidFill>
                  <a:srgbClr val="101820"/>
                </a:solidFill>
                <a:latin typeface="DM Serif Display"/>
                <a:ea typeface="DM Serif Display"/>
                <a:cs typeface="DM Serif Display"/>
                <a:sym typeface="DM Serif Display"/>
              </a:rPr>
            </a:br>
            <a:r>
              <a:rPr lang="en" sz="2600" dirty="0">
                <a:solidFill>
                  <a:srgbClr val="101820"/>
                </a:solidFill>
                <a:latin typeface="DM Serif Display"/>
                <a:ea typeface="DM Serif Display"/>
                <a:cs typeface="DM Serif Display"/>
                <a:sym typeface="DM Serif Display"/>
              </a:rPr>
              <a:t>1 &amp; 2</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314" name="Google Shape;314;p38"/>
          <p:cNvSpPr/>
          <p:nvPr/>
        </p:nvSpPr>
        <p:spPr>
          <a:xfrm>
            <a:off x="271275" y="1954900"/>
            <a:ext cx="12087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a:solidFill>
                  <a:srgbClr val="101820"/>
                </a:solidFill>
                <a:latin typeface="Fira Sans"/>
                <a:ea typeface="Fira Sans"/>
                <a:cs typeface="Fira Sans"/>
                <a:sym typeface="Fira Sans"/>
              </a:rPr>
              <a:t>Blog Posts</a:t>
            </a:r>
            <a:endParaRPr sz="1700">
              <a:solidFill>
                <a:srgbClr val="101820"/>
              </a:solidFill>
              <a:latin typeface="Fira Sans"/>
              <a:ea typeface="Fira Sans"/>
              <a:cs typeface="Fira Sans"/>
              <a:sym typeface="Fira Sans"/>
            </a:endParaRPr>
          </a:p>
        </p:txBody>
      </p:sp>
      <p:pic>
        <p:nvPicPr>
          <p:cNvPr id="2" name="Picture 1">
            <a:extLst>
              <a:ext uri="{FF2B5EF4-FFF2-40B4-BE49-F238E27FC236}">
                <a16:creationId xmlns:a16="http://schemas.microsoft.com/office/drawing/2014/main" id="{0065A190-0BF6-067E-C539-C39C1BDE7E74}"/>
              </a:ext>
            </a:extLst>
          </p:cNvPr>
          <p:cNvPicPr>
            <a:picLocks noChangeAspect="1"/>
          </p:cNvPicPr>
          <p:nvPr/>
        </p:nvPicPr>
        <p:blipFill rotWithShape="1">
          <a:blip r:embed="rId4"/>
          <a:srcRect l="16571" t="23536" r="24023" b="14115"/>
          <a:stretch/>
        </p:blipFill>
        <p:spPr>
          <a:xfrm>
            <a:off x="1674140" y="288757"/>
            <a:ext cx="7204909" cy="4725954"/>
          </a:xfrm>
          <a:prstGeom prst="rect">
            <a:avLst/>
          </a:prstGeom>
        </p:spPr>
      </p:pic>
      <p:sp>
        <p:nvSpPr>
          <p:cNvPr id="4" name="Rectangle 3">
            <a:extLst>
              <a:ext uri="{FF2B5EF4-FFF2-40B4-BE49-F238E27FC236}">
                <a16:creationId xmlns:a16="http://schemas.microsoft.com/office/drawing/2014/main" id="{BF2A9E60-31B9-490C-E4BF-AAEECB6EE8A5}"/>
              </a:ext>
            </a:extLst>
          </p:cNvPr>
          <p:cNvSpPr/>
          <p:nvPr/>
        </p:nvSpPr>
        <p:spPr>
          <a:xfrm>
            <a:off x="2067059" y="1107582"/>
            <a:ext cx="1371600" cy="29925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9"/>
          <p:cNvSpPr/>
          <p:nvPr/>
        </p:nvSpPr>
        <p:spPr>
          <a:xfrm>
            <a:off x="3287375" y="-8650"/>
            <a:ext cx="5856600" cy="5143500"/>
          </a:xfrm>
          <a:prstGeom prst="rect">
            <a:avLst/>
          </a:prstGeom>
          <a:solidFill>
            <a:srgbClr val="22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21" name="Google Shape;321;p39"/>
          <p:cNvSpPr txBox="1">
            <a:spLocks noGrp="1"/>
          </p:cNvSpPr>
          <p:nvPr>
            <p:ph type="title"/>
          </p:nvPr>
        </p:nvSpPr>
        <p:spPr>
          <a:xfrm>
            <a:off x="280849" y="436650"/>
            <a:ext cx="2693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a:solidFill>
                  <a:srgbClr val="101820"/>
                </a:solidFill>
                <a:latin typeface="DM Serif Display"/>
                <a:ea typeface="DM Serif Display"/>
                <a:cs typeface="DM Serif Display"/>
                <a:sym typeface="DM Serif Display"/>
              </a:rPr>
              <a:t>Blog Posts</a:t>
            </a:r>
            <a:endParaRPr sz="2800">
              <a:solidFill>
                <a:srgbClr val="101820"/>
              </a:solidFill>
              <a:latin typeface="DM Serif Display"/>
              <a:ea typeface="DM Serif Display"/>
              <a:cs typeface="DM Serif Display"/>
              <a:sym typeface="DM Serif Display"/>
            </a:endParaRPr>
          </a:p>
        </p:txBody>
      </p:sp>
      <p:sp>
        <p:nvSpPr>
          <p:cNvPr id="322" name="Google Shape;322;p39"/>
          <p:cNvSpPr txBox="1"/>
          <p:nvPr/>
        </p:nvSpPr>
        <p:spPr>
          <a:xfrm>
            <a:off x="3992225" y="692575"/>
            <a:ext cx="47694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 sz="1600">
                <a:solidFill>
                  <a:srgbClr val="FFFFFF"/>
                </a:solidFill>
                <a:latin typeface="Fira Sans"/>
                <a:ea typeface="Fira Sans"/>
                <a:cs typeface="Fira Sans"/>
                <a:sym typeface="Fira Sans"/>
              </a:rPr>
              <a:t>Building a web presence demonstrating your data science chops is </a:t>
            </a:r>
            <a:r>
              <a:rPr lang="en" sz="1600" b="1">
                <a:solidFill>
                  <a:srgbClr val="FFFFFF"/>
                </a:solidFill>
                <a:latin typeface="Fira Sans"/>
                <a:ea typeface="Fira Sans"/>
                <a:cs typeface="Fira Sans"/>
                <a:sym typeface="Fira Sans"/>
              </a:rPr>
              <a:t>essential</a:t>
            </a:r>
            <a:r>
              <a:rPr lang="en" sz="1600">
                <a:solidFill>
                  <a:srgbClr val="FFFFFF"/>
                </a:solidFill>
                <a:latin typeface="Fira Sans"/>
                <a:ea typeface="Fira Sans"/>
                <a:cs typeface="Fira Sans"/>
                <a:sym typeface="Fira Sans"/>
              </a:rPr>
              <a:t> in the job search.</a:t>
            </a:r>
            <a:endParaRPr sz="160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a:solidFill>
                  <a:srgbClr val="FFFFFF"/>
                </a:solidFill>
                <a:latin typeface="Fira Sans"/>
                <a:ea typeface="Fira Sans"/>
                <a:cs typeface="Fira Sans"/>
                <a:sym typeface="Fira Sans"/>
              </a:rPr>
              <a:t>To help you do so, you will be required to write </a:t>
            </a:r>
            <a:br>
              <a:rPr lang="en" sz="1600">
                <a:solidFill>
                  <a:srgbClr val="FFFFFF"/>
                </a:solidFill>
                <a:latin typeface="Fira Sans"/>
                <a:ea typeface="Fira Sans"/>
                <a:cs typeface="Fira Sans"/>
                <a:sym typeface="Fira Sans"/>
              </a:rPr>
            </a:br>
            <a:r>
              <a:rPr lang="en" sz="1600" b="1">
                <a:solidFill>
                  <a:srgbClr val="FFFFFF"/>
                </a:solidFill>
                <a:latin typeface="Fira Sans"/>
                <a:ea typeface="Fira Sans"/>
                <a:cs typeface="Fira Sans"/>
                <a:sym typeface="Fira Sans"/>
              </a:rPr>
              <a:t>4 blog posts</a:t>
            </a:r>
            <a:r>
              <a:rPr lang="en" sz="1600">
                <a:solidFill>
                  <a:srgbClr val="FFFFFF"/>
                </a:solidFill>
                <a:latin typeface="Fira Sans"/>
                <a:ea typeface="Fira Sans"/>
                <a:cs typeface="Fira Sans"/>
                <a:sym typeface="Fira Sans"/>
              </a:rPr>
              <a:t>: 1 for each phase (except Capstone). </a:t>
            </a:r>
            <a:endParaRPr sz="160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a:solidFill>
                  <a:srgbClr val="FFFFFF"/>
                </a:solidFill>
                <a:latin typeface="Fira Sans"/>
                <a:ea typeface="Fira Sans"/>
                <a:cs typeface="Fira Sans"/>
                <a:sym typeface="Fira Sans"/>
              </a:rPr>
              <a:t>Blog posts will be due on </a:t>
            </a:r>
            <a:r>
              <a:rPr lang="en" sz="1600" b="1">
                <a:solidFill>
                  <a:srgbClr val="FFFFFF"/>
                </a:solidFill>
                <a:latin typeface="Fira Sans"/>
                <a:ea typeface="Fira Sans"/>
                <a:cs typeface="Fira Sans"/>
                <a:sym typeface="Fira Sans"/>
              </a:rPr>
              <a:t>second Monday</a:t>
            </a:r>
            <a:r>
              <a:rPr lang="en" sz="1600">
                <a:solidFill>
                  <a:srgbClr val="FFFFFF"/>
                </a:solidFill>
                <a:latin typeface="Fira Sans"/>
                <a:ea typeface="Fira Sans"/>
                <a:cs typeface="Fira Sans"/>
                <a:sym typeface="Fira Sans"/>
              </a:rPr>
              <a:t> of the phase.</a:t>
            </a:r>
            <a:endParaRPr sz="1600">
              <a:solidFill>
                <a:srgbClr val="FFFFFF"/>
              </a:solidFill>
              <a:latin typeface="Fira Sans"/>
              <a:ea typeface="Fira Sans"/>
              <a:cs typeface="Fira Sans"/>
              <a:sym typeface="Fira Sans"/>
            </a:endParaRPr>
          </a:p>
          <a:p>
            <a:pPr marL="0" lvl="0" indent="0" algn="l" rtl="0">
              <a:lnSpc>
                <a:spcPct val="110000"/>
              </a:lnSpc>
              <a:spcBef>
                <a:spcPts val="1000"/>
              </a:spcBef>
              <a:spcAft>
                <a:spcPts val="1000"/>
              </a:spcAft>
              <a:buNone/>
            </a:pPr>
            <a:r>
              <a:rPr lang="en" sz="1600">
                <a:solidFill>
                  <a:srgbClr val="FFFFFF"/>
                </a:solidFill>
                <a:latin typeface="Fira Sans"/>
                <a:ea typeface="Fira Sans"/>
                <a:cs typeface="Fira Sans"/>
                <a:sym typeface="Fira Sans"/>
              </a:rPr>
              <a:t>We will </a:t>
            </a:r>
            <a:r>
              <a:rPr lang="en" sz="1600" b="1">
                <a:solidFill>
                  <a:srgbClr val="FFFFFF"/>
                </a:solidFill>
                <a:latin typeface="Fira Sans"/>
                <a:ea typeface="Fira Sans"/>
                <a:cs typeface="Fira Sans"/>
                <a:sym typeface="Fira Sans"/>
              </a:rPr>
              <a:t>present</a:t>
            </a:r>
            <a:r>
              <a:rPr lang="en" sz="1600">
                <a:solidFill>
                  <a:srgbClr val="FFFFFF"/>
                </a:solidFill>
                <a:latin typeface="Fira Sans"/>
                <a:ea typeface="Fira Sans"/>
                <a:cs typeface="Fira Sans"/>
                <a:sym typeface="Fira Sans"/>
              </a:rPr>
              <a:t> our blogs to each other during stand downs after the blog post due dates.</a:t>
            </a:r>
            <a:endParaRPr sz="1600">
              <a:solidFill>
                <a:srgbClr val="FFFFFF"/>
              </a:solidFill>
              <a:latin typeface="Fira Sans"/>
              <a:ea typeface="Fira Sans"/>
              <a:cs typeface="Fira Sans"/>
              <a:sym typeface="Fira Sans"/>
            </a:endParaRPr>
          </a:p>
        </p:txBody>
      </p:sp>
      <p:pic>
        <p:nvPicPr>
          <p:cNvPr id="323" name="Google Shape;323;p39"/>
          <p:cNvPicPr preferRelativeResize="0"/>
          <p:nvPr/>
        </p:nvPicPr>
        <p:blipFill rotWithShape="1">
          <a:blip r:embed="rId3">
            <a:alphaModFix/>
          </a:blip>
          <a:srcRect l="22217" r="11102"/>
          <a:stretch/>
        </p:blipFill>
        <p:spPr>
          <a:xfrm>
            <a:off x="1297850" y="2066625"/>
            <a:ext cx="2301000" cy="2300100"/>
          </a:xfrm>
          <a:prstGeom prst="roundRect">
            <a:avLst>
              <a:gd name="adj" fmla="val 11715"/>
            </a:avLst>
          </a:prstGeom>
          <a:noFill/>
          <a:ln>
            <a:noFill/>
          </a:ln>
        </p:spPr>
      </p:pic>
      <p:cxnSp>
        <p:nvCxnSpPr>
          <p:cNvPr id="324" name="Google Shape;324;p39"/>
          <p:cNvCxnSpPr/>
          <p:nvPr/>
        </p:nvCxnSpPr>
        <p:spPr>
          <a:xfrm>
            <a:off x="6473850" y="2508200"/>
            <a:ext cx="1466100" cy="0"/>
          </a:xfrm>
          <a:prstGeom prst="straightConnector1">
            <a:avLst/>
          </a:prstGeom>
          <a:noFill/>
          <a:ln w="19050" cap="flat" cmpd="sng">
            <a:solidFill>
              <a:srgbClr val="DE4B51"/>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0"/>
          <p:cNvSpPr/>
          <p:nvPr/>
        </p:nvSpPr>
        <p:spPr>
          <a:xfrm>
            <a:off x="3287375" y="-8650"/>
            <a:ext cx="5856600" cy="5143500"/>
          </a:xfrm>
          <a:prstGeom prst="rect">
            <a:avLst/>
          </a:prstGeom>
          <a:solidFill>
            <a:srgbClr val="22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30" name="Google Shape;330;p40"/>
          <p:cNvSpPr txBox="1">
            <a:spLocks noGrp="1"/>
          </p:cNvSpPr>
          <p:nvPr>
            <p:ph type="title"/>
          </p:nvPr>
        </p:nvSpPr>
        <p:spPr>
          <a:xfrm>
            <a:off x="280850" y="436650"/>
            <a:ext cx="2693700" cy="127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a:solidFill>
                  <a:srgbClr val="101820"/>
                </a:solidFill>
                <a:latin typeface="DM Serif Display"/>
                <a:ea typeface="DM Serif Display"/>
                <a:cs typeface="DM Serif Display"/>
                <a:sym typeface="DM Serif Display"/>
              </a:rPr>
              <a:t>That’s right - first blog post is </a:t>
            </a:r>
            <a:r>
              <a:rPr lang="en" sz="2800" b="1">
                <a:solidFill>
                  <a:srgbClr val="101820"/>
                </a:solidFill>
                <a:latin typeface="DM Serif Display"/>
                <a:ea typeface="DM Serif Display"/>
                <a:cs typeface="DM Serif Display"/>
                <a:sym typeface="DM Serif Display"/>
              </a:rPr>
              <a:t>due next week!</a:t>
            </a:r>
            <a:endParaRPr sz="2800" b="1">
              <a:solidFill>
                <a:srgbClr val="101820"/>
              </a:solidFill>
              <a:latin typeface="DM Serif Display"/>
              <a:ea typeface="DM Serif Display"/>
              <a:cs typeface="DM Serif Display"/>
              <a:sym typeface="DM Serif Display"/>
            </a:endParaRPr>
          </a:p>
        </p:txBody>
      </p:sp>
      <p:sp>
        <p:nvSpPr>
          <p:cNvPr id="331" name="Google Shape;331;p40"/>
          <p:cNvSpPr txBox="1"/>
          <p:nvPr/>
        </p:nvSpPr>
        <p:spPr>
          <a:xfrm>
            <a:off x="3992225" y="692575"/>
            <a:ext cx="4672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 sz="1600">
                <a:solidFill>
                  <a:srgbClr val="FFFFFF"/>
                </a:solidFill>
                <a:latin typeface="Fira Sans"/>
                <a:ea typeface="Fira Sans"/>
                <a:cs typeface="Fira Sans"/>
                <a:sym typeface="Fira Sans"/>
              </a:rPr>
              <a:t>First blog post topic: </a:t>
            </a:r>
            <a:br>
              <a:rPr lang="en" sz="1600">
                <a:solidFill>
                  <a:srgbClr val="FFFFFF"/>
                </a:solidFill>
                <a:latin typeface="Fira Sans"/>
                <a:ea typeface="Fira Sans"/>
                <a:cs typeface="Fira Sans"/>
                <a:sym typeface="Fira Sans"/>
              </a:rPr>
            </a:br>
            <a:r>
              <a:rPr lang="en" sz="1600" b="1">
                <a:solidFill>
                  <a:srgbClr val="FFFFFF"/>
                </a:solidFill>
                <a:latin typeface="Fira Sans"/>
                <a:ea typeface="Fira Sans"/>
                <a:cs typeface="Fira Sans"/>
                <a:sym typeface="Fira Sans"/>
              </a:rPr>
              <a:t>Why did you decide to learn data science? </a:t>
            </a:r>
            <a:endParaRPr sz="1600" b="1">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a:solidFill>
                  <a:srgbClr val="FFFFFF"/>
                </a:solidFill>
                <a:latin typeface="Fira Sans"/>
                <a:ea typeface="Fira Sans"/>
                <a:cs typeface="Fira Sans"/>
                <a:sym typeface="Fira Sans"/>
              </a:rPr>
              <a:t>Potential elements to include:</a:t>
            </a:r>
            <a:endParaRPr sz="1600">
              <a:solidFill>
                <a:srgbClr val="FFFFFF"/>
              </a:solidFill>
              <a:latin typeface="Fira Sans"/>
              <a:ea typeface="Fira Sans"/>
              <a:cs typeface="Fira Sans"/>
              <a:sym typeface="Fira Sans"/>
            </a:endParaRPr>
          </a:p>
          <a:p>
            <a:pPr marL="457200" lvl="0" indent="-330200" algn="l" rtl="0">
              <a:lnSpc>
                <a:spcPct val="110000"/>
              </a:lnSpc>
              <a:spcBef>
                <a:spcPts val="1000"/>
              </a:spcBef>
              <a:spcAft>
                <a:spcPts val="0"/>
              </a:spcAft>
              <a:buClr>
                <a:srgbClr val="FFFFFF"/>
              </a:buClr>
              <a:buSzPts val="1600"/>
              <a:buFont typeface="Fira Sans"/>
              <a:buChar char="●"/>
            </a:pPr>
            <a:r>
              <a:rPr lang="en" sz="1600">
                <a:solidFill>
                  <a:srgbClr val="FFFFFF"/>
                </a:solidFill>
                <a:latin typeface="Fira Sans"/>
                <a:ea typeface="Fira Sans"/>
                <a:cs typeface="Fira Sans"/>
                <a:sym typeface="Fira Sans"/>
              </a:rPr>
              <a:t>Your past educational or career experience</a:t>
            </a:r>
            <a:endParaRPr sz="1600">
              <a:solidFill>
                <a:srgbClr val="FFFFFF"/>
              </a:solidFill>
              <a:latin typeface="Fira Sans"/>
              <a:ea typeface="Fira Sans"/>
              <a:cs typeface="Fira Sans"/>
              <a:sym typeface="Fira Sans"/>
            </a:endParaRPr>
          </a:p>
          <a:p>
            <a:pPr marL="457200" lvl="0" indent="-330200" algn="l" rtl="0">
              <a:lnSpc>
                <a:spcPct val="110000"/>
              </a:lnSpc>
              <a:spcBef>
                <a:spcPts val="1000"/>
              </a:spcBef>
              <a:spcAft>
                <a:spcPts val="0"/>
              </a:spcAft>
              <a:buClr>
                <a:srgbClr val="FFFFFF"/>
              </a:buClr>
              <a:buSzPts val="1600"/>
              <a:buFont typeface="Fira Sans"/>
              <a:buChar char="●"/>
            </a:pPr>
            <a:r>
              <a:rPr lang="en" sz="1600">
                <a:solidFill>
                  <a:srgbClr val="FFFFFF"/>
                </a:solidFill>
                <a:latin typeface="Fira Sans"/>
                <a:ea typeface="Fira Sans"/>
                <a:cs typeface="Fira Sans"/>
                <a:sym typeface="Fira Sans"/>
              </a:rPr>
              <a:t>How you learned about data science</a:t>
            </a:r>
            <a:endParaRPr sz="1600">
              <a:solidFill>
                <a:srgbClr val="FFFFFF"/>
              </a:solidFill>
              <a:latin typeface="Fira Sans"/>
              <a:ea typeface="Fira Sans"/>
              <a:cs typeface="Fira Sans"/>
              <a:sym typeface="Fira Sans"/>
            </a:endParaRPr>
          </a:p>
          <a:p>
            <a:pPr marL="457200" lvl="0" indent="-330200" algn="l" rtl="0">
              <a:lnSpc>
                <a:spcPct val="110000"/>
              </a:lnSpc>
              <a:spcBef>
                <a:spcPts val="1000"/>
              </a:spcBef>
              <a:spcAft>
                <a:spcPts val="0"/>
              </a:spcAft>
              <a:buClr>
                <a:srgbClr val="FFFFFF"/>
              </a:buClr>
              <a:buSzPts val="1600"/>
              <a:buFont typeface="Fira Sans"/>
              <a:buChar char="●"/>
            </a:pPr>
            <a:r>
              <a:rPr lang="en" sz="1600">
                <a:solidFill>
                  <a:srgbClr val="FFFFFF"/>
                </a:solidFill>
                <a:latin typeface="Fira Sans"/>
                <a:ea typeface="Fira Sans"/>
                <a:cs typeface="Fira Sans"/>
                <a:sym typeface="Fira Sans"/>
              </a:rPr>
              <a:t>Any particular data science-related projects that you find especially exciting</a:t>
            </a:r>
            <a:endParaRPr sz="1600">
              <a:solidFill>
                <a:srgbClr val="FFFFFF"/>
              </a:solidFill>
              <a:latin typeface="Fira Sans"/>
              <a:ea typeface="Fira Sans"/>
              <a:cs typeface="Fira Sans"/>
              <a:sym typeface="Fira Sans"/>
            </a:endParaRPr>
          </a:p>
          <a:p>
            <a:pPr marL="457200" lvl="0" indent="-330200" algn="l" rtl="0">
              <a:lnSpc>
                <a:spcPct val="110000"/>
              </a:lnSpc>
              <a:spcBef>
                <a:spcPts val="1000"/>
              </a:spcBef>
              <a:spcAft>
                <a:spcPts val="0"/>
              </a:spcAft>
              <a:buClr>
                <a:srgbClr val="FFFFFF"/>
              </a:buClr>
              <a:buSzPts val="1600"/>
              <a:buFont typeface="Fira Sans"/>
              <a:buChar char="●"/>
            </a:pPr>
            <a:r>
              <a:rPr lang="en" sz="1600">
                <a:solidFill>
                  <a:srgbClr val="FFFFFF"/>
                </a:solidFill>
                <a:latin typeface="Fira Sans"/>
                <a:ea typeface="Fira Sans"/>
                <a:cs typeface="Fira Sans"/>
                <a:sym typeface="Fira Sans"/>
              </a:rPr>
              <a:t>How you chose Flatiron School</a:t>
            </a:r>
            <a:endParaRPr sz="1600">
              <a:solidFill>
                <a:srgbClr val="FFFFFF"/>
              </a:solidFill>
              <a:latin typeface="Fira Sans"/>
              <a:ea typeface="Fira Sans"/>
              <a:cs typeface="Fira Sans"/>
              <a:sym typeface="Fira Sans"/>
            </a:endParaRPr>
          </a:p>
          <a:p>
            <a:pPr marL="457200" lvl="0" indent="-330200" algn="l" rtl="0">
              <a:lnSpc>
                <a:spcPct val="110000"/>
              </a:lnSpc>
              <a:spcBef>
                <a:spcPts val="1000"/>
              </a:spcBef>
              <a:spcAft>
                <a:spcPts val="1000"/>
              </a:spcAft>
              <a:buClr>
                <a:srgbClr val="FFFFFF"/>
              </a:buClr>
              <a:buSzPts val="1600"/>
              <a:buFont typeface="Fira Sans"/>
              <a:buChar char="●"/>
            </a:pPr>
            <a:r>
              <a:rPr lang="en" sz="1600">
                <a:solidFill>
                  <a:srgbClr val="FFFFFF"/>
                </a:solidFill>
                <a:latin typeface="Fira Sans"/>
                <a:ea typeface="Fira Sans"/>
                <a:cs typeface="Fira Sans"/>
                <a:sym typeface="Fira Sans"/>
              </a:rPr>
              <a:t>What you're hoping to do with data science in the future</a:t>
            </a:r>
            <a:endParaRPr sz="1600">
              <a:solidFill>
                <a:srgbClr val="FFFFFF"/>
              </a:solidFill>
              <a:latin typeface="Fira Sans"/>
              <a:ea typeface="Fira Sans"/>
              <a:cs typeface="Fira Sans"/>
              <a:sym typeface="Fira Sans"/>
            </a:endParaRPr>
          </a:p>
        </p:txBody>
      </p:sp>
      <p:cxnSp>
        <p:nvCxnSpPr>
          <p:cNvPr id="332" name="Google Shape;332;p40"/>
          <p:cNvCxnSpPr/>
          <p:nvPr/>
        </p:nvCxnSpPr>
        <p:spPr>
          <a:xfrm>
            <a:off x="389775" y="1830300"/>
            <a:ext cx="2355600" cy="0"/>
          </a:xfrm>
          <a:prstGeom prst="straightConnector1">
            <a:avLst/>
          </a:prstGeom>
          <a:noFill/>
          <a:ln w="19050" cap="flat" cmpd="sng">
            <a:solidFill>
              <a:srgbClr val="DE4B5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2630"/>
        </a:solidFill>
        <a:effectLst/>
      </p:bgPr>
    </p:bg>
    <p:spTree>
      <p:nvGrpSpPr>
        <p:cNvPr id="1" name="Shape 78"/>
        <p:cNvGrpSpPr/>
        <p:nvPr/>
      </p:nvGrpSpPr>
      <p:grpSpPr>
        <a:xfrm>
          <a:off x="0" y="0"/>
          <a:ext cx="0" cy="0"/>
          <a:chOff x="0" y="0"/>
          <a:chExt cx="0" cy="0"/>
        </a:xfrm>
      </p:grpSpPr>
      <p:pic>
        <p:nvPicPr>
          <p:cNvPr id="79" name="Google Shape;79;p16"/>
          <p:cNvPicPr preferRelativeResize="0"/>
          <p:nvPr/>
        </p:nvPicPr>
        <p:blipFill rotWithShape="1">
          <a:blip r:embed="rId3">
            <a:alphaModFix amt="60000"/>
          </a:blip>
          <a:srcRect t="28191" b="-14272"/>
          <a:stretch/>
        </p:blipFill>
        <p:spPr>
          <a:xfrm>
            <a:off x="0" y="0"/>
            <a:ext cx="4752425" cy="1954900"/>
          </a:xfrm>
          <a:prstGeom prst="rect">
            <a:avLst/>
          </a:prstGeom>
          <a:noFill/>
          <a:ln>
            <a:noFill/>
          </a:ln>
        </p:spPr>
      </p:pic>
      <p:sp>
        <p:nvSpPr>
          <p:cNvPr id="83" name="Google Shape;83;p16"/>
          <p:cNvSpPr/>
          <p:nvPr/>
        </p:nvSpPr>
        <p:spPr>
          <a:xfrm>
            <a:off x="1989334" y="4389731"/>
            <a:ext cx="1782566" cy="429000"/>
          </a:xfrm>
          <a:prstGeom prst="roundRect">
            <a:avLst>
              <a:gd name="adj" fmla="val 1269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101820"/>
                </a:solidFill>
              </a:rPr>
              <a:t>Praveen Gowtham</a:t>
            </a:r>
            <a:endParaRPr dirty="0">
              <a:solidFill>
                <a:srgbClr val="101820"/>
              </a:solidFill>
            </a:endParaRPr>
          </a:p>
        </p:txBody>
      </p:sp>
      <p:sp>
        <p:nvSpPr>
          <p:cNvPr id="84" name="Google Shape;84;p16"/>
          <p:cNvSpPr/>
          <p:nvPr/>
        </p:nvSpPr>
        <p:spPr>
          <a:xfrm>
            <a:off x="5830927" y="4389731"/>
            <a:ext cx="1838442" cy="429000"/>
          </a:xfrm>
          <a:prstGeom prst="roundRect">
            <a:avLst>
              <a:gd name="adj" fmla="val 1269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101820"/>
                </a:solidFill>
              </a:rPr>
              <a:t>Brendan Hutchinson</a:t>
            </a:r>
            <a:endParaRPr dirty="0">
              <a:solidFill>
                <a:srgbClr val="101820"/>
              </a:solidFill>
            </a:endParaRPr>
          </a:p>
        </p:txBody>
      </p:sp>
      <p:sp>
        <p:nvSpPr>
          <p:cNvPr id="86" name="Google Shape;86;p16"/>
          <p:cNvSpPr txBox="1">
            <a:spLocks noGrp="1"/>
          </p:cNvSpPr>
          <p:nvPr>
            <p:ph type="title"/>
          </p:nvPr>
        </p:nvSpPr>
        <p:spPr>
          <a:xfrm>
            <a:off x="280845" y="436650"/>
            <a:ext cx="3716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solidFill>
                  <a:srgbClr val="FFFFFF"/>
                </a:solidFill>
                <a:latin typeface="DM Serif Display"/>
                <a:ea typeface="DM Serif Display"/>
                <a:cs typeface="DM Serif Display"/>
                <a:sym typeface="DM Serif Display"/>
              </a:rPr>
              <a:t>Your DS Squad</a:t>
            </a:r>
            <a:endParaRPr dirty="0">
              <a:solidFill>
                <a:srgbClr val="FFFFFF"/>
              </a:solidFill>
              <a:latin typeface="DM Serif Display"/>
              <a:ea typeface="DM Serif Display"/>
              <a:cs typeface="DM Serif Display"/>
              <a:sym typeface="DM Serif Display"/>
            </a:endParaRPr>
          </a:p>
          <a:p>
            <a:pPr marL="0" lvl="0" indent="0" algn="l" rtl="0">
              <a:lnSpc>
                <a:spcPct val="100000"/>
              </a:lnSpc>
              <a:spcBef>
                <a:spcPts val="0"/>
              </a:spcBef>
              <a:spcAft>
                <a:spcPts val="0"/>
              </a:spcAft>
              <a:buSzPts val="1100"/>
              <a:buNone/>
            </a:pPr>
            <a:endParaRPr sz="2800" dirty="0">
              <a:solidFill>
                <a:srgbClr val="FFFFFF"/>
              </a:solidFill>
              <a:latin typeface="DM Serif Display"/>
              <a:ea typeface="DM Serif Display"/>
              <a:cs typeface="DM Serif Display"/>
              <a:sym typeface="DM Serif Display"/>
            </a:endParaRPr>
          </a:p>
        </p:txBody>
      </p:sp>
      <p:pic>
        <p:nvPicPr>
          <p:cNvPr id="6" name="Picture 5" descr="A picture containing person, person, wall, indoor&#10;&#10;Description automatically generated">
            <a:extLst>
              <a:ext uri="{FF2B5EF4-FFF2-40B4-BE49-F238E27FC236}">
                <a16:creationId xmlns:a16="http://schemas.microsoft.com/office/drawing/2014/main" id="{B3DC3AD1-719E-422A-AA0B-2A06CFC38B95}"/>
              </a:ext>
            </a:extLst>
          </p:cNvPr>
          <p:cNvPicPr>
            <a:picLocks noChangeAspect="1"/>
          </p:cNvPicPr>
          <p:nvPr/>
        </p:nvPicPr>
        <p:blipFill>
          <a:blip r:embed="rId4"/>
          <a:stretch>
            <a:fillRect/>
          </a:stretch>
        </p:blipFill>
        <p:spPr>
          <a:xfrm>
            <a:off x="1915717" y="1709492"/>
            <a:ext cx="1929800" cy="2573066"/>
          </a:xfrm>
          <a:prstGeom prst="rect">
            <a:avLst/>
          </a:prstGeom>
        </p:spPr>
      </p:pic>
      <p:pic>
        <p:nvPicPr>
          <p:cNvPr id="1026" name="Picture 2" descr="Profile photo for brendan_hutchinson">
            <a:extLst>
              <a:ext uri="{FF2B5EF4-FFF2-40B4-BE49-F238E27FC236}">
                <a16:creationId xmlns:a16="http://schemas.microsoft.com/office/drawing/2014/main" id="{FBD0C3F5-B6DB-4952-AF0F-2D0E9B6EC2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8750" y="1954900"/>
            <a:ext cx="2239456" cy="22394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36"/>
        <p:cNvGrpSpPr/>
        <p:nvPr/>
      </p:nvGrpSpPr>
      <p:grpSpPr>
        <a:xfrm>
          <a:off x="0" y="0"/>
          <a:ext cx="0" cy="0"/>
          <a:chOff x="0" y="0"/>
          <a:chExt cx="0" cy="0"/>
        </a:xfrm>
      </p:grpSpPr>
      <p:pic>
        <p:nvPicPr>
          <p:cNvPr id="337" name="Google Shape;337;p41"/>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sp>
        <p:nvSpPr>
          <p:cNvPr id="338" name="Google Shape;338;p41"/>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sp>
        <p:nvSpPr>
          <p:cNvPr id="339" name="Google Shape;339;p41"/>
          <p:cNvSpPr txBox="1"/>
          <p:nvPr/>
        </p:nvSpPr>
        <p:spPr>
          <a:xfrm>
            <a:off x="271275" y="239325"/>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Weeks </a:t>
            </a:r>
            <a:br>
              <a:rPr lang="en" sz="2600" dirty="0">
                <a:solidFill>
                  <a:srgbClr val="101820"/>
                </a:solidFill>
                <a:latin typeface="DM Serif Display"/>
                <a:ea typeface="DM Serif Display"/>
                <a:cs typeface="DM Serif Display"/>
                <a:sym typeface="DM Serif Display"/>
              </a:rPr>
            </a:br>
            <a:r>
              <a:rPr lang="en" sz="2600" dirty="0">
                <a:solidFill>
                  <a:srgbClr val="101820"/>
                </a:solidFill>
                <a:latin typeface="DM Serif Display"/>
                <a:ea typeface="DM Serif Display"/>
                <a:cs typeface="DM Serif Display"/>
                <a:sym typeface="DM Serif Display"/>
              </a:rPr>
              <a:t>1 &amp; 2</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340" name="Google Shape;340;p41"/>
          <p:cNvSpPr/>
          <p:nvPr/>
        </p:nvSpPr>
        <p:spPr>
          <a:xfrm>
            <a:off x="271275" y="1954900"/>
            <a:ext cx="12966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00">
                <a:solidFill>
                  <a:srgbClr val="101820"/>
                </a:solidFill>
                <a:latin typeface="Fira Sans"/>
                <a:ea typeface="Fira Sans"/>
                <a:cs typeface="Fira Sans"/>
                <a:sym typeface="Fira Sans"/>
              </a:rPr>
              <a:t>Checkpoints</a:t>
            </a:r>
            <a:endParaRPr sz="1500">
              <a:solidFill>
                <a:srgbClr val="101820"/>
              </a:solidFill>
              <a:latin typeface="Fira Sans"/>
              <a:ea typeface="Fira Sans"/>
              <a:cs typeface="Fira Sans"/>
              <a:sym typeface="Fira Sans"/>
            </a:endParaRPr>
          </a:p>
        </p:txBody>
      </p:sp>
      <p:pic>
        <p:nvPicPr>
          <p:cNvPr id="3" name="Picture 2">
            <a:extLst>
              <a:ext uri="{FF2B5EF4-FFF2-40B4-BE49-F238E27FC236}">
                <a16:creationId xmlns:a16="http://schemas.microsoft.com/office/drawing/2014/main" id="{48133E25-60AD-5BF2-6405-F790B36E80CA}"/>
              </a:ext>
            </a:extLst>
          </p:cNvPr>
          <p:cNvPicPr>
            <a:picLocks noChangeAspect="1"/>
          </p:cNvPicPr>
          <p:nvPr/>
        </p:nvPicPr>
        <p:blipFill rotWithShape="1">
          <a:blip r:embed="rId4"/>
          <a:srcRect l="16571" t="23036" r="24648" b="14242"/>
          <a:stretch/>
        </p:blipFill>
        <p:spPr>
          <a:xfrm>
            <a:off x="2034863" y="417193"/>
            <a:ext cx="6891446" cy="4596002"/>
          </a:xfrm>
          <a:prstGeom prst="rect">
            <a:avLst/>
          </a:prstGeom>
        </p:spPr>
      </p:pic>
      <p:sp>
        <p:nvSpPr>
          <p:cNvPr id="4" name="Rectangle 3">
            <a:extLst>
              <a:ext uri="{FF2B5EF4-FFF2-40B4-BE49-F238E27FC236}">
                <a16:creationId xmlns:a16="http://schemas.microsoft.com/office/drawing/2014/main" id="{C0C0EF2F-4422-70A6-B183-F91567A87B6D}"/>
              </a:ext>
            </a:extLst>
          </p:cNvPr>
          <p:cNvSpPr/>
          <p:nvPr/>
        </p:nvSpPr>
        <p:spPr>
          <a:xfrm>
            <a:off x="7669369" y="1848118"/>
            <a:ext cx="1256940" cy="40568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42"/>
          <p:cNvPicPr preferRelativeResize="0"/>
          <p:nvPr/>
        </p:nvPicPr>
        <p:blipFill rotWithShape="1">
          <a:blip r:embed="rId3">
            <a:alphaModFix/>
          </a:blip>
          <a:srcRect t="13548" b="-618"/>
          <a:stretch/>
        </p:blipFill>
        <p:spPr>
          <a:xfrm rot="5400000">
            <a:off x="1158213" y="1920590"/>
            <a:ext cx="2612301" cy="2274524"/>
          </a:xfrm>
          <a:prstGeom prst="rect">
            <a:avLst/>
          </a:prstGeom>
          <a:noFill/>
          <a:ln>
            <a:noFill/>
          </a:ln>
        </p:spPr>
      </p:pic>
      <p:sp>
        <p:nvSpPr>
          <p:cNvPr id="348" name="Google Shape;348;p42"/>
          <p:cNvSpPr/>
          <p:nvPr/>
        </p:nvSpPr>
        <p:spPr>
          <a:xfrm>
            <a:off x="3287375" y="-8650"/>
            <a:ext cx="5856600" cy="5143500"/>
          </a:xfrm>
          <a:prstGeom prst="rect">
            <a:avLst/>
          </a:prstGeom>
          <a:solidFill>
            <a:srgbClr val="22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49" name="Google Shape;349;p42"/>
          <p:cNvSpPr txBox="1">
            <a:spLocks noGrp="1"/>
          </p:cNvSpPr>
          <p:nvPr>
            <p:ph type="title"/>
          </p:nvPr>
        </p:nvSpPr>
        <p:spPr>
          <a:xfrm>
            <a:off x="280849" y="436650"/>
            <a:ext cx="2693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a:solidFill>
                  <a:srgbClr val="101820"/>
                </a:solidFill>
                <a:latin typeface="DM Serif Display"/>
                <a:ea typeface="DM Serif Display"/>
                <a:cs typeface="DM Serif Display"/>
                <a:sym typeface="DM Serif Display"/>
              </a:rPr>
              <a:t>Checkpoints</a:t>
            </a:r>
            <a:endParaRPr sz="2800">
              <a:solidFill>
                <a:srgbClr val="101820"/>
              </a:solidFill>
              <a:latin typeface="DM Serif Display"/>
              <a:ea typeface="DM Serif Display"/>
              <a:cs typeface="DM Serif Display"/>
              <a:sym typeface="DM Serif Display"/>
            </a:endParaRPr>
          </a:p>
        </p:txBody>
      </p:sp>
      <p:sp>
        <p:nvSpPr>
          <p:cNvPr id="350" name="Google Shape;350;p42"/>
          <p:cNvSpPr txBox="1"/>
          <p:nvPr/>
        </p:nvSpPr>
        <p:spPr>
          <a:xfrm>
            <a:off x="3992225" y="692575"/>
            <a:ext cx="4672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Mini-assessments that occur about twice per week to check your understanding and key proficiencies.</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You will have </a:t>
            </a:r>
            <a:r>
              <a:rPr lang="en" sz="1600" b="1" dirty="0">
                <a:solidFill>
                  <a:srgbClr val="FFFFFF"/>
                </a:solidFill>
                <a:latin typeface="Fira Sans"/>
                <a:ea typeface="Fira Sans"/>
                <a:cs typeface="Fira Sans"/>
                <a:sym typeface="Fira Sans"/>
              </a:rPr>
              <a:t>1 hour</a:t>
            </a:r>
            <a:r>
              <a:rPr lang="en" sz="1600" dirty="0">
                <a:solidFill>
                  <a:srgbClr val="FFFFFF"/>
                </a:solidFill>
                <a:latin typeface="Fira Sans"/>
                <a:ea typeface="Fira Sans"/>
                <a:cs typeface="Fira Sans"/>
                <a:sym typeface="Fira Sans"/>
              </a:rPr>
              <a:t> to complete the checkpoint.</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1000"/>
              </a:spcAft>
              <a:buNone/>
            </a:pPr>
            <a:r>
              <a:rPr lang="en" sz="1600" dirty="0">
                <a:solidFill>
                  <a:srgbClr val="FFFFFF"/>
                </a:solidFill>
                <a:latin typeface="Fira Sans"/>
                <a:ea typeface="Fira Sans"/>
                <a:cs typeface="Fira Sans"/>
                <a:sym typeface="Fira Sans"/>
              </a:rPr>
              <a:t>Checkpoints give you a chance to practice coding in a time-boxed session without the pressure - </a:t>
            </a:r>
            <a:r>
              <a:rPr lang="en" sz="1600" b="1" dirty="0">
                <a:solidFill>
                  <a:srgbClr val="FFFFFF"/>
                </a:solidFill>
                <a:latin typeface="Fira Sans"/>
                <a:ea typeface="Fira Sans"/>
                <a:cs typeface="Fira Sans"/>
                <a:sym typeface="Fira Sans"/>
              </a:rPr>
              <a:t>these assessments are not used to judge whether you progress through the program!</a:t>
            </a:r>
            <a:endParaRPr sz="1600" dirty="0">
              <a:solidFill>
                <a:srgbClr val="FFFFFF"/>
              </a:solidFill>
              <a:latin typeface="Fira Sans"/>
              <a:ea typeface="Fira Sans"/>
              <a:cs typeface="Fira Sans"/>
              <a:sym typeface="Fira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55"/>
        <p:cNvGrpSpPr/>
        <p:nvPr/>
      </p:nvGrpSpPr>
      <p:grpSpPr>
        <a:xfrm>
          <a:off x="0" y="0"/>
          <a:ext cx="0" cy="0"/>
          <a:chOff x="0" y="0"/>
          <a:chExt cx="0" cy="0"/>
        </a:xfrm>
      </p:grpSpPr>
      <p:pic>
        <p:nvPicPr>
          <p:cNvPr id="356" name="Google Shape;356;p43"/>
          <p:cNvPicPr preferRelativeResize="0"/>
          <p:nvPr/>
        </p:nvPicPr>
        <p:blipFill rotWithShape="1">
          <a:blip r:embed="rId3">
            <a:alphaModFix/>
          </a:blip>
          <a:srcRect l="200" t="28191" r="-199" b="-14272"/>
          <a:stretch/>
        </p:blipFill>
        <p:spPr>
          <a:xfrm>
            <a:off x="0" y="-32197"/>
            <a:ext cx="4752425" cy="1954900"/>
          </a:xfrm>
          <a:prstGeom prst="rect">
            <a:avLst/>
          </a:prstGeom>
          <a:noFill/>
          <a:ln>
            <a:noFill/>
          </a:ln>
        </p:spPr>
      </p:pic>
      <p:sp>
        <p:nvSpPr>
          <p:cNvPr id="357" name="Google Shape;357;p43"/>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sp>
        <p:nvSpPr>
          <p:cNvPr id="358" name="Google Shape;358;p43"/>
          <p:cNvSpPr txBox="1"/>
          <p:nvPr/>
        </p:nvSpPr>
        <p:spPr>
          <a:xfrm>
            <a:off x="271275" y="239325"/>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Weeks </a:t>
            </a:r>
            <a:br>
              <a:rPr lang="en" sz="2600" dirty="0">
                <a:solidFill>
                  <a:srgbClr val="101820"/>
                </a:solidFill>
                <a:latin typeface="DM Serif Display"/>
                <a:ea typeface="DM Serif Display"/>
                <a:cs typeface="DM Serif Display"/>
                <a:sym typeface="DM Serif Display"/>
              </a:rPr>
            </a:br>
            <a:r>
              <a:rPr lang="en" sz="2600" dirty="0">
                <a:solidFill>
                  <a:srgbClr val="101820"/>
                </a:solidFill>
                <a:latin typeface="DM Serif Display"/>
                <a:ea typeface="DM Serif Display"/>
                <a:cs typeface="DM Serif Display"/>
                <a:sym typeface="DM Serif Display"/>
              </a:rPr>
              <a:t>1 &amp; 2</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359" name="Google Shape;359;p43"/>
          <p:cNvSpPr/>
          <p:nvPr/>
        </p:nvSpPr>
        <p:spPr>
          <a:xfrm>
            <a:off x="271275" y="1954900"/>
            <a:ext cx="12087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101820"/>
                </a:solidFill>
                <a:latin typeface="Fira Sans"/>
                <a:ea typeface="Fira Sans"/>
                <a:cs typeface="Fira Sans"/>
                <a:sym typeface="Fira Sans"/>
              </a:rPr>
              <a:t>Code Challenges</a:t>
            </a:r>
            <a:endParaRPr sz="1600">
              <a:solidFill>
                <a:srgbClr val="101820"/>
              </a:solidFill>
              <a:latin typeface="Fira Sans"/>
              <a:ea typeface="Fira Sans"/>
              <a:cs typeface="Fira Sans"/>
              <a:sym typeface="Fira Sans"/>
            </a:endParaRPr>
          </a:p>
        </p:txBody>
      </p:sp>
      <p:pic>
        <p:nvPicPr>
          <p:cNvPr id="3" name="Picture 2">
            <a:extLst>
              <a:ext uri="{FF2B5EF4-FFF2-40B4-BE49-F238E27FC236}">
                <a16:creationId xmlns:a16="http://schemas.microsoft.com/office/drawing/2014/main" id="{DDD00251-79EB-0AF0-AF6F-7CAB5D86414B}"/>
              </a:ext>
            </a:extLst>
          </p:cNvPr>
          <p:cNvPicPr>
            <a:picLocks noChangeAspect="1"/>
          </p:cNvPicPr>
          <p:nvPr/>
        </p:nvPicPr>
        <p:blipFill rotWithShape="1">
          <a:blip r:embed="rId4"/>
          <a:srcRect l="16571" t="23536" r="24023" b="14115"/>
          <a:stretch/>
        </p:blipFill>
        <p:spPr>
          <a:xfrm>
            <a:off x="2125014" y="545158"/>
            <a:ext cx="6645499" cy="4359017"/>
          </a:xfrm>
          <a:prstGeom prst="rect">
            <a:avLst/>
          </a:prstGeom>
        </p:spPr>
      </p:pic>
      <p:sp>
        <p:nvSpPr>
          <p:cNvPr id="4" name="Rectangle 3">
            <a:extLst>
              <a:ext uri="{FF2B5EF4-FFF2-40B4-BE49-F238E27FC236}">
                <a16:creationId xmlns:a16="http://schemas.microsoft.com/office/drawing/2014/main" id="{19FACA9F-E56E-ABE2-8182-0CDA84F88B20}"/>
              </a:ext>
            </a:extLst>
          </p:cNvPr>
          <p:cNvSpPr/>
          <p:nvPr/>
        </p:nvSpPr>
        <p:spPr>
          <a:xfrm>
            <a:off x="7469746" y="2202287"/>
            <a:ext cx="1236372" cy="55379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4"/>
          <p:cNvSpPr/>
          <p:nvPr/>
        </p:nvSpPr>
        <p:spPr>
          <a:xfrm>
            <a:off x="3287375" y="-8650"/>
            <a:ext cx="5856600" cy="5143500"/>
          </a:xfrm>
          <a:prstGeom prst="rect">
            <a:avLst/>
          </a:prstGeom>
          <a:solidFill>
            <a:srgbClr val="22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367" name="Google Shape;367;p44"/>
          <p:cNvPicPr preferRelativeResize="0"/>
          <p:nvPr/>
        </p:nvPicPr>
        <p:blipFill rotWithShape="1">
          <a:blip r:embed="rId3">
            <a:alphaModFix/>
          </a:blip>
          <a:srcRect l="41930" t="13635" r="2050" b="2352"/>
          <a:stretch/>
        </p:blipFill>
        <p:spPr>
          <a:xfrm>
            <a:off x="1297849" y="2066625"/>
            <a:ext cx="2301000" cy="2300100"/>
          </a:xfrm>
          <a:prstGeom prst="roundRect">
            <a:avLst>
              <a:gd name="adj" fmla="val 12090"/>
            </a:avLst>
          </a:prstGeom>
          <a:noFill/>
          <a:ln>
            <a:noFill/>
          </a:ln>
        </p:spPr>
      </p:pic>
      <p:sp>
        <p:nvSpPr>
          <p:cNvPr id="368" name="Google Shape;368;p44"/>
          <p:cNvSpPr txBox="1">
            <a:spLocks noGrp="1"/>
          </p:cNvSpPr>
          <p:nvPr>
            <p:ph type="title"/>
          </p:nvPr>
        </p:nvSpPr>
        <p:spPr>
          <a:xfrm>
            <a:off x="280850" y="436650"/>
            <a:ext cx="2693700" cy="108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dirty="0">
                <a:solidFill>
                  <a:srgbClr val="101820"/>
                </a:solidFill>
                <a:latin typeface="DM Serif Display"/>
                <a:ea typeface="DM Serif Display"/>
                <a:cs typeface="DM Serif Display"/>
                <a:sym typeface="DM Serif Display"/>
              </a:rPr>
              <a:t>Code Challenges</a:t>
            </a:r>
            <a:endParaRPr sz="2800" dirty="0">
              <a:solidFill>
                <a:srgbClr val="101820"/>
              </a:solidFill>
              <a:latin typeface="DM Serif Display"/>
              <a:ea typeface="DM Serif Display"/>
              <a:cs typeface="DM Serif Display"/>
              <a:sym typeface="DM Serif Display"/>
            </a:endParaRPr>
          </a:p>
        </p:txBody>
      </p:sp>
      <p:sp>
        <p:nvSpPr>
          <p:cNvPr id="369" name="Google Shape;369;p44"/>
          <p:cNvSpPr txBox="1"/>
          <p:nvPr/>
        </p:nvSpPr>
        <p:spPr>
          <a:xfrm>
            <a:off x="3992225" y="692575"/>
            <a:ext cx="4672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End-of-phase challenges that simulate real-world workflows or technical interviews.</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This will feel just like the checkpoints, but you will have </a:t>
            </a:r>
            <a:r>
              <a:rPr lang="en" sz="1600" b="1" dirty="0">
                <a:solidFill>
                  <a:srgbClr val="FFFFFF"/>
                </a:solidFill>
                <a:latin typeface="Fira Sans"/>
                <a:ea typeface="Fira Sans"/>
                <a:cs typeface="Fira Sans"/>
                <a:sym typeface="Fira Sans"/>
              </a:rPr>
              <a:t>1 hour 30 minutes</a:t>
            </a:r>
            <a:r>
              <a:rPr lang="en" sz="1600" dirty="0">
                <a:solidFill>
                  <a:srgbClr val="FFFFFF"/>
                </a:solidFill>
                <a:latin typeface="Fira Sans"/>
                <a:ea typeface="Fira Sans"/>
                <a:cs typeface="Fira Sans"/>
                <a:sym typeface="Fira Sans"/>
              </a:rPr>
              <a:t> to complete the code challenge.</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1000"/>
              </a:spcAft>
              <a:buNone/>
            </a:pPr>
            <a:r>
              <a:rPr lang="en" sz="1600" dirty="0">
                <a:solidFill>
                  <a:srgbClr val="FFFFFF"/>
                </a:solidFill>
                <a:latin typeface="Fira Sans"/>
                <a:ea typeface="Fira Sans"/>
                <a:cs typeface="Fira Sans"/>
                <a:sym typeface="Fira Sans"/>
              </a:rPr>
              <a:t>This is one place where no collaboration is allowed.  We encourage you to ask instructors questions, but these are </a:t>
            </a:r>
            <a:r>
              <a:rPr lang="en" sz="1600" b="1" dirty="0">
                <a:solidFill>
                  <a:srgbClr val="FFFFFF"/>
                </a:solidFill>
                <a:latin typeface="Fira Sans"/>
                <a:ea typeface="Fira Sans"/>
                <a:cs typeface="Fira Sans"/>
                <a:sym typeface="Fira Sans"/>
              </a:rPr>
              <a:t>your own work</a:t>
            </a:r>
            <a:r>
              <a:rPr lang="en" sz="1600" dirty="0">
                <a:solidFill>
                  <a:srgbClr val="FFFFFF"/>
                </a:solidFill>
                <a:latin typeface="Fira Sans"/>
                <a:ea typeface="Fira Sans"/>
                <a:cs typeface="Fira Sans"/>
                <a:sym typeface="Fira Sans"/>
              </a:rPr>
              <a:t>. </a:t>
            </a:r>
            <a:endParaRPr sz="1600" dirty="0">
              <a:solidFill>
                <a:srgbClr val="FFFFFF"/>
              </a:solidFill>
              <a:latin typeface="Fira Sans"/>
              <a:ea typeface="Fira Sans"/>
              <a:cs typeface="Fira Sans"/>
              <a:sym typeface="Fira Sans"/>
            </a:endParaRPr>
          </a:p>
        </p:txBody>
      </p:sp>
      <p:cxnSp>
        <p:nvCxnSpPr>
          <p:cNvPr id="370" name="Google Shape;370;p44"/>
          <p:cNvCxnSpPr/>
          <p:nvPr/>
        </p:nvCxnSpPr>
        <p:spPr>
          <a:xfrm>
            <a:off x="5329925" y="1855725"/>
            <a:ext cx="1559100" cy="0"/>
          </a:xfrm>
          <a:prstGeom prst="straightConnector1">
            <a:avLst/>
          </a:prstGeom>
          <a:noFill/>
          <a:ln w="19050" cap="flat" cmpd="sng">
            <a:solidFill>
              <a:srgbClr val="DE4B51"/>
            </a:solidFill>
            <a:prstDash val="solid"/>
            <a:round/>
            <a:headEnd type="none" w="med" len="med"/>
            <a:tailEnd type="none" w="med" len="med"/>
          </a:ln>
        </p:spPr>
      </p:cxnSp>
      <p:cxnSp>
        <p:nvCxnSpPr>
          <p:cNvPr id="371" name="Google Shape;371;p44"/>
          <p:cNvCxnSpPr/>
          <p:nvPr/>
        </p:nvCxnSpPr>
        <p:spPr>
          <a:xfrm>
            <a:off x="4982350" y="2482650"/>
            <a:ext cx="1644000" cy="0"/>
          </a:xfrm>
          <a:prstGeom prst="straightConnector1">
            <a:avLst/>
          </a:prstGeom>
          <a:noFill/>
          <a:ln w="19050" cap="flat" cmpd="sng">
            <a:solidFill>
              <a:srgbClr val="DE4B51"/>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B2630"/>
        </a:solidFill>
        <a:effectLst/>
      </p:bgPr>
    </p:bg>
    <p:spTree>
      <p:nvGrpSpPr>
        <p:cNvPr id="1" name="Shape 375"/>
        <p:cNvGrpSpPr/>
        <p:nvPr/>
      </p:nvGrpSpPr>
      <p:grpSpPr>
        <a:xfrm>
          <a:off x="0" y="0"/>
          <a:ext cx="0" cy="0"/>
          <a:chOff x="0" y="0"/>
          <a:chExt cx="0" cy="0"/>
        </a:xfrm>
      </p:grpSpPr>
      <p:sp>
        <p:nvSpPr>
          <p:cNvPr id="376" name="Google Shape;376;p45"/>
          <p:cNvSpPr txBox="1"/>
          <p:nvPr/>
        </p:nvSpPr>
        <p:spPr>
          <a:xfrm>
            <a:off x="2979250" y="926100"/>
            <a:ext cx="5145000" cy="3291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2800">
                <a:solidFill>
                  <a:srgbClr val="F3F3F3"/>
                </a:solidFill>
                <a:latin typeface="DM Serif Text"/>
                <a:ea typeface="DM Serif Text"/>
                <a:cs typeface="DM Serif Text"/>
                <a:sym typeface="DM Serif Text"/>
              </a:rPr>
              <a:t>Graded Assignment Protocol</a:t>
            </a:r>
            <a:endParaRPr sz="2800">
              <a:solidFill>
                <a:srgbClr val="F3F3F3"/>
              </a:solidFill>
              <a:latin typeface="DM Serif Text"/>
              <a:ea typeface="DM Serif Text"/>
              <a:cs typeface="DM Serif Text"/>
              <a:sym typeface="DM Serif Text"/>
            </a:endParaRPr>
          </a:p>
          <a:p>
            <a:pPr marL="0" lvl="0" indent="0" algn="l" rtl="0">
              <a:lnSpc>
                <a:spcPct val="100000"/>
              </a:lnSpc>
              <a:spcBef>
                <a:spcPts val="600"/>
              </a:spcBef>
              <a:spcAft>
                <a:spcPts val="0"/>
              </a:spcAft>
              <a:buNone/>
            </a:pPr>
            <a:endParaRPr>
              <a:solidFill>
                <a:srgbClr val="F3F3F3"/>
              </a:solidFill>
              <a:latin typeface="DM Serif Text"/>
              <a:ea typeface="DM Serif Text"/>
              <a:cs typeface="DM Serif Text"/>
              <a:sym typeface="DM Serif Text"/>
            </a:endParaRPr>
          </a:p>
          <a:p>
            <a:pPr marL="457200" lvl="0" indent="-342900" algn="l" rtl="0">
              <a:lnSpc>
                <a:spcPct val="115000"/>
              </a:lnSpc>
              <a:spcBef>
                <a:spcPts val="1000"/>
              </a:spcBef>
              <a:spcAft>
                <a:spcPts val="0"/>
              </a:spcAft>
              <a:buClr>
                <a:srgbClr val="F3F3F3"/>
              </a:buClr>
              <a:buSzPts val="1800"/>
              <a:buFont typeface="Fira Sans"/>
              <a:buChar char="●"/>
            </a:pPr>
            <a:r>
              <a:rPr lang="en" sz="1800">
                <a:solidFill>
                  <a:srgbClr val="F3F3F3"/>
                </a:solidFill>
                <a:latin typeface="Fira Sans"/>
                <a:ea typeface="Fira Sans"/>
                <a:cs typeface="Fira Sans"/>
                <a:sym typeface="Fira Sans"/>
              </a:rPr>
              <a:t>Assessments are </a:t>
            </a:r>
            <a:r>
              <a:rPr lang="en" sz="1800" b="1">
                <a:solidFill>
                  <a:srgbClr val="F3F3F3"/>
                </a:solidFill>
                <a:latin typeface="Fira Sans"/>
                <a:ea typeface="Fira Sans"/>
                <a:cs typeface="Fira Sans"/>
                <a:sym typeface="Fira Sans"/>
              </a:rPr>
              <a:t>open book</a:t>
            </a:r>
            <a:r>
              <a:rPr lang="en" sz="1800">
                <a:solidFill>
                  <a:srgbClr val="F3F3F3"/>
                </a:solidFill>
                <a:latin typeface="Fira Sans"/>
                <a:ea typeface="Fira Sans"/>
                <a:cs typeface="Fira Sans"/>
                <a:sym typeface="Fira Sans"/>
              </a:rPr>
              <a:t> </a:t>
            </a:r>
            <a:br>
              <a:rPr lang="en" sz="1800">
                <a:solidFill>
                  <a:srgbClr val="F3F3F3"/>
                </a:solidFill>
                <a:latin typeface="Fira Sans"/>
                <a:ea typeface="Fira Sans"/>
                <a:cs typeface="Fira Sans"/>
                <a:sym typeface="Fira Sans"/>
              </a:rPr>
            </a:br>
            <a:r>
              <a:rPr lang="en" sz="1800">
                <a:solidFill>
                  <a:srgbClr val="F3F3F3"/>
                </a:solidFill>
                <a:latin typeface="Fira Sans"/>
                <a:ea typeface="Fira Sans"/>
                <a:cs typeface="Fira Sans"/>
                <a:sym typeface="Fira Sans"/>
              </a:rPr>
              <a:t>(ok to reference labs, lectures, and Google)</a:t>
            </a:r>
            <a:endParaRPr sz="1800">
              <a:solidFill>
                <a:srgbClr val="F3F3F3"/>
              </a:solidFill>
              <a:latin typeface="Fira Sans"/>
              <a:ea typeface="Fira Sans"/>
              <a:cs typeface="Fira Sans"/>
              <a:sym typeface="Fira Sans"/>
            </a:endParaRPr>
          </a:p>
          <a:p>
            <a:pPr marL="457200" lvl="0" indent="-342900" algn="l" rtl="0">
              <a:lnSpc>
                <a:spcPct val="115000"/>
              </a:lnSpc>
              <a:spcBef>
                <a:spcPts val="1000"/>
              </a:spcBef>
              <a:spcAft>
                <a:spcPts val="0"/>
              </a:spcAft>
              <a:buClr>
                <a:srgbClr val="F3F3F3"/>
              </a:buClr>
              <a:buSzPts val="1800"/>
              <a:buFont typeface="Fira Sans"/>
              <a:buChar char="●"/>
            </a:pPr>
            <a:r>
              <a:rPr lang="en" sz="1800" b="1">
                <a:solidFill>
                  <a:srgbClr val="F3F3F3"/>
                </a:solidFill>
                <a:latin typeface="Fira Sans"/>
                <a:ea typeface="Fira Sans"/>
                <a:cs typeface="Fira Sans"/>
                <a:sym typeface="Fira Sans"/>
              </a:rPr>
              <a:t>No copy and pasting</a:t>
            </a:r>
            <a:r>
              <a:rPr lang="en" sz="1800">
                <a:solidFill>
                  <a:srgbClr val="F3F3F3"/>
                </a:solidFill>
                <a:latin typeface="Fira Sans"/>
                <a:ea typeface="Fira Sans"/>
                <a:cs typeface="Fira Sans"/>
                <a:sym typeface="Fira Sans"/>
              </a:rPr>
              <a:t> code</a:t>
            </a:r>
            <a:endParaRPr sz="1800">
              <a:solidFill>
                <a:srgbClr val="F3F3F3"/>
              </a:solidFill>
              <a:latin typeface="Fira Sans"/>
              <a:ea typeface="Fira Sans"/>
              <a:cs typeface="Fira Sans"/>
              <a:sym typeface="Fira Sans"/>
            </a:endParaRPr>
          </a:p>
          <a:p>
            <a:pPr marL="457200" lvl="0" indent="-342900" algn="l" rtl="0">
              <a:lnSpc>
                <a:spcPct val="115000"/>
              </a:lnSpc>
              <a:spcBef>
                <a:spcPts val="1000"/>
              </a:spcBef>
              <a:spcAft>
                <a:spcPts val="0"/>
              </a:spcAft>
              <a:buClr>
                <a:srgbClr val="F3F3F3"/>
              </a:buClr>
              <a:buSzPts val="1800"/>
              <a:buFont typeface="Fira Sans"/>
              <a:buChar char="●"/>
            </a:pPr>
            <a:r>
              <a:rPr lang="en" sz="1800" b="1">
                <a:solidFill>
                  <a:srgbClr val="F3F3F3"/>
                </a:solidFill>
                <a:latin typeface="Fira Sans"/>
                <a:ea typeface="Fira Sans"/>
                <a:cs typeface="Fira Sans"/>
                <a:sym typeface="Fira Sans"/>
              </a:rPr>
              <a:t>No screen sharing or messaging </a:t>
            </a:r>
            <a:r>
              <a:rPr lang="en" sz="1800">
                <a:solidFill>
                  <a:srgbClr val="F3F3F3"/>
                </a:solidFill>
                <a:latin typeface="Fira Sans"/>
                <a:ea typeface="Fira Sans"/>
                <a:cs typeface="Fira Sans"/>
                <a:sym typeface="Fira Sans"/>
              </a:rPr>
              <a:t>with peers during assignments</a:t>
            </a:r>
            <a:endParaRPr sz="1800">
              <a:solidFill>
                <a:srgbClr val="F3F3F3"/>
              </a:solidFill>
              <a:latin typeface="Fira Sans"/>
              <a:ea typeface="Fira Sans"/>
              <a:cs typeface="Fira Sans"/>
              <a:sym typeface="Fira Sans"/>
            </a:endParaRPr>
          </a:p>
          <a:p>
            <a:pPr marL="457200" lvl="0" indent="-342900" algn="l" rtl="0">
              <a:lnSpc>
                <a:spcPct val="115000"/>
              </a:lnSpc>
              <a:spcBef>
                <a:spcPts val="1000"/>
              </a:spcBef>
              <a:spcAft>
                <a:spcPts val="1000"/>
              </a:spcAft>
              <a:buClr>
                <a:srgbClr val="F3F3F3"/>
              </a:buClr>
              <a:buSzPts val="1800"/>
              <a:buFont typeface="Fira Sans"/>
              <a:buChar char="●"/>
            </a:pPr>
            <a:r>
              <a:rPr lang="en" sz="1800" b="1">
                <a:solidFill>
                  <a:srgbClr val="F3F3F3"/>
                </a:solidFill>
                <a:latin typeface="Fira Sans"/>
                <a:ea typeface="Fira Sans"/>
                <a:cs typeface="Fira Sans"/>
                <a:sym typeface="Fira Sans"/>
              </a:rPr>
              <a:t>Exit break out room </a:t>
            </a:r>
            <a:r>
              <a:rPr lang="en" sz="1800">
                <a:solidFill>
                  <a:srgbClr val="F3F3F3"/>
                </a:solidFill>
                <a:latin typeface="Fira Sans"/>
                <a:ea typeface="Fira Sans"/>
                <a:cs typeface="Fira Sans"/>
                <a:sym typeface="Fira Sans"/>
              </a:rPr>
              <a:t>after submission</a:t>
            </a:r>
            <a:endParaRPr sz="1800">
              <a:solidFill>
                <a:srgbClr val="F3F3F3"/>
              </a:solidFill>
              <a:latin typeface="Fira Sans"/>
              <a:ea typeface="Fira Sans"/>
              <a:cs typeface="Fira Sans"/>
              <a:sym typeface="Fira Sans"/>
            </a:endParaRPr>
          </a:p>
        </p:txBody>
      </p:sp>
      <p:sp>
        <p:nvSpPr>
          <p:cNvPr id="377" name="Google Shape;377;p45"/>
          <p:cNvSpPr/>
          <p:nvPr/>
        </p:nvSpPr>
        <p:spPr>
          <a:xfrm rot="-5400000">
            <a:off x="7770750" y="3770250"/>
            <a:ext cx="1358100" cy="1388400"/>
          </a:xfrm>
          <a:prstGeom prst="rtTriangle">
            <a:avLst/>
          </a:prstGeom>
          <a:solidFill>
            <a:srgbClr val="DE4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5"/>
          <p:cNvSpPr/>
          <p:nvPr/>
        </p:nvSpPr>
        <p:spPr>
          <a:xfrm rot="7019337">
            <a:off x="383486" y="325250"/>
            <a:ext cx="1885996" cy="1885996"/>
          </a:xfrm>
          <a:prstGeom prst="octagon">
            <a:avLst>
              <a:gd name="adj" fmla="val 29289"/>
            </a:avLst>
          </a:prstGeom>
          <a:solidFill>
            <a:srgbClr val="22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85E71"/>
        </a:solidFill>
        <a:effectLst/>
      </p:bgPr>
    </p:bg>
    <p:spTree>
      <p:nvGrpSpPr>
        <p:cNvPr id="1" name="Shape 382"/>
        <p:cNvGrpSpPr/>
        <p:nvPr/>
      </p:nvGrpSpPr>
      <p:grpSpPr>
        <a:xfrm>
          <a:off x="0" y="0"/>
          <a:ext cx="0" cy="0"/>
          <a:chOff x="0" y="0"/>
          <a:chExt cx="0" cy="0"/>
        </a:xfrm>
      </p:grpSpPr>
      <p:sp>
        <p:nvSpPr>
          <p:cNvPr id="383" name="Google Shape;383;p46"/>
          <p:cNvSpPr/>
          <p:nvPr/>
        </p:nvSpPr>
        <p:spPr>
          <a:xfrm flipH="1">
            <a:off x="250" y="0"/>
            <a:ext cx="3525600" cy="5143500"/>
          </a:xfrm>
          <a:prstGeom prst="rect">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384" name="Google Shape;384;p46"/>
          <p:cNvPicPr preferRelativeResize="0"/>
          <p:nvPr/>
        </p:nvPicPr>
        <p:blipFill rotWithShape="1">
          <a:blip r:embed="rId3">
            <a:alphaModFix/>
          </a:blip>
          <a:srcRect l="81958" t="16072"/>
          <a:stretch/>
        </p:blipFill>
        <p:spPr>
          <a:xfrm rot="10800000">
            <a:off x="3222650" y="-1"/>
            <a:ext cx="334100" cy="5143501"/>
          </a:xfrm>
          <a:prstGeom prst="rect">
            <a:avLst/>
          </a:prstGeom>
          <a:noFill/>
          <a:ln>
            <a:noFill/>
          </a:ln>
        </p:spPr>
      </p:pic>
      <p:sp>
        <p:nvSpPr>
          <p:cNvPr id="385" name="Google Shape;385;p46"/>
          <p:cNvSpPr txBox="1">
            <a:spLocks noGrp="1"/>
          </p:cNvSpPr>
          <p:nvPr>
            <p:ph type="title"/>
          </p:nvPr>
        </p:nvSpPr>
        <p:spPr>
          <a:xfrm>
            <a:off x="280850" y="436650"/>
            <a:ext cx="2849700" cy="213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a:solidFill>
                  <a:srgbClr val="FFFFFF"/>
                </a:solidFill>
                <a:latin typeface="DM Serif Display"/>
                <a:ea typeface="DM Serif Display"/>
                <a:cs typeface="DM Serif Display"/>
                <a:sym typeface="DM Serif Display"/>
              </a:rPr>
              <a:t>Evaluating Student Progress</a:t>
            </a:r>
            <a:endParaRPr sz="2800">
              <a:solidFill>
                <a:srgbClr val="FFFFFF"/>
              </a:solidFill>
              <a:latin typeface="DM Serif Display"/>
              <a:ea typeface="DM Serif Display"/>
              <a:cs typeface="DM Serif Display"/>
              <a:sym typeface="DM Serif Display"/>
            </a:endParaRPr>
          </a:p>
          <a:p>
            <a:pPr marL="0" lvl="0" indent="0" algn="l" rtl="0">
              <a:lnSpc>
                <a:spcPct val="100000"/>
              </a:lnSpc>
              <a:spcBef>
                <a:spcPts val="0"/>
              </a:spcBef>
              <a:spcAft>
                <a:spcPts val="0"/>
              </a:spcAft>
              <a:buSzPts val="1100"/>
              <a:buNone/>
            </a:pPr>
            <a:endParaRPr sz="2800">
              <a:solidFill>
                <a:srgbClr val="FFFFFF"/>
              </a:solidFill>
              <a:latin typeface="DM Serif Display"/>
              <a:ea typeface="DM Serif Display"/>
              <a:cs typeface="DM Serif Display"/>
              <a:sym typeface="DM Serif Display"/>
            </a:endParaRPr>
          </a:p>
          <a:p>
            <a:pPr marL="0" lvl="0" indent="0" algn="l" rtl="0">
              <a:lnSpc>
                <a:spcPct val="100000"/>
              </a:lnSpc>
              <a:spcBef>
                <a:spcPts val="0"/>
              </a:spcBef>
              <a:spcAft>
                <a:spcPts val="0"/>
              </a:spcAft>
              <a:buSzPts val="1100"/>
              <a:buNone/>
            </a:pPr>
            <a:endParaRPr sz="2800">
              <a:solidFill>
                <a:srgbClr val="FFFFFF"/>
              </a:solidFill>
              <a:latin typeface="DM Serif Display"/>
              <a:ea typeface="DM Serif Display"/>
              <a:cs typeface="DM Serif Display"/>
              <a:sym typeface="DM Serif Display"/>
            </a:endParaRPr>
          </a:p>
        </p:txBody>
      </p:sp>
      <p:sp>
        <p:nvSpPr>
          <p:cNvPr id="386" name="Google Shape;386;p46"/>
          <p:cNvSpPr txBox="1"/>
          <p:nvPr/>
        </p:nvSpPr>
        <p:spPr>
          <a:xfrm>
            <a:off x="3992225" y="692575"/>
            <a:ext cx="4672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 sz="1600">
                <a:solidFill>
                  <a:srgbClr val="FFFFFF"/>
                </a:solidFill>
                <a:latin typeface="Fira Sans"/>
                <a:ea typeface="Fira Sans"/>
                <a:cs typeface="Fira Sans"/>
                <a:sym typeface="Fira Sans"/>
              </a:rPr>
              <a:t>In order to advance through the program, we need to know that you have </a:t>
            </a:r>
            <a:r>
              <a:rPr lang="en" sz="1600" b="1">
                <a:solidFill>
                  <a:srgbClr val="FFFFFF"/>
                </a:solidFill>
                <a:latin typeface="Fira Sans"/>
                <a:ea typeface="Fira Sans"/>
                <a:cs typeface="Fira Sans"/>
                <a:sym typeface="Fira Sans"/>
              </a:rPr>
              <a:t>mastered the essentials.</a:t>
            </a:r>
            <a:endParaRPr sz="160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a:solidFill>
                  <a:srgbClr val="FFFFFF"/>
                </a:solidFill>
                <a:latin typeface="Fira Sans"/>
                <a:ea typeface="Fira Sans"/>
                <a:cs typeface="Fira Sans"/>
                <a:sym typeface="Fira Sans"/>
              </a:rPr>
              <a:t>If you do not pass the code challenge, you will have the opportunity to demonstrate your readiness to move on through the completion of a graded, solo project.</a:t>
            </a:r>
            <a:endParaRPr sz="1600">
              <a:solidFill>
                <a:srgbClr val="FFFFFF"/>
              </a:solidFill>
              <a:latin typeface="Fira Sans"/>
              <a:ea typeface="Fira Sans"/>
              <a:cs typeface="Fira Sans"/>
              <a:sym typeface="Fira Sans"/>
            </a:endParaRPr>
          </a:p>
          <a:p>
            <a:pPr marL="0" lvl="0" indent="0" algn="l" rtl="0">
              <a:lnSpc>
                <a:spcPct val="110000"/>
              </a:lnSpc>
              <a:spcBef>
                <a:spcPts val="1000"/>
              </a:spcBef>
              <a:spcAft>
                <a:spcPts val="1000"/>
              </a:spcAft>
              <a:buNone/>
            </a:pPr>
            <a:r>
              <a:rPr lang="en" sz="1600">
                <a:solidFill>
                  <a:srgbClr val="FFFFFF"/>
                </a:solidFill>
                <a:latin typeface="Fira Sans"/>
                <a:ea typeface="Fira Sans"/>
                <a:cs typeface="Fira Sans"/>
                <a:sym typeface="Fira Sans"/>
              </a:rPr>
              <a:t>The final pass/not pass assessment happens at the end of each phase.</a:t>
            </a:r>
            <a:endParaRPr sz="1600">
              <a:solidFill>
                <a:srgbClr val="FFFFFF"/>
              </a:solidFill>
              <a:latin typeface="Fira Sans"/>
              <a:ea typeface="Fira Sans"/>
              <a:cs typeface="Fira Sans"/>
              <a:sym typeface="Fira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90"/>
        <p:cNvGrpSpPr/>
        <p:nvPr/>
      </p:nvGrpSpPr>
      <p:grpSpPr>
        <a:xfrm>
          <a:off x="0" y="0"/>
          <a:ext cx="0" cy="0"/>
          <a:chOff x="0" y="0"/>
          <a:chExt cx="0" cy="0"/>
        </a:xfrm>
      </p:grpSpPr>
      <p:sp>
        <p:nvSpPr>
          <p:cNvPr id="391" name="Google Shape;391;p47"/>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392" name="Google Shape;392;p47"/>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sp>
        <p:nvSpPr>
          <p:cNvPr id="393" name="Google Shape;393;p47"/>
          <p:cNvSpPr txBox="1"/>
          <p:nvPr/>
        </p:nvSpPr>
        <p:spPr>
          <a:xfrm>
            <a:off x="271275" y="239325"/>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a:solidFill>
                  <a:srgbClr val="101820"/>
                </a:solidFill>
                <a:latin typeface="DM Serif Display"/>
                <a:ea typeface="DM Serif Display"/>
                <a:cs typeface="DM Serif Display"/>
                <a:sym typeface="DM Serif Display"/>
              </a:rPr>
              <a:t>Week 3</a:t>
            </a: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a:solidFill>
                <a:srgbClr val="101820"/>
              </a:solidFill>
              <a:latin typeface="DM Serif Display"/>
              <a:ea typeface="DM Serif Display"/>
              <a:cs typeface="DM Serif Display"/>
              <a:sym typeface="DM Serif Display"/>
            </a:endParaRPr>
          </a:p>
        </p:txBody>
      </p:sp>
      <p:sp>
        <p:nvSpPr>
          <p:cNvPr id="395" name="Google Shape;395;p47"/>
          <p:cNvSpPr/>
          <p:nvPr/>
        </p:nvSpPr>
        <p:spPr>
          <a:xfrm>
            <a:off x="271275" y="1954900"/>
            <a:ext cx="12087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a:solidFill>
                  <a:srgbClr val="101820"/>
                </a:solidFill>
                <a:latin typeface="Fira Sans"/>
                <a:ea typeface="Fira Sans"/>
                <a:cs typeface="Fira Sans"/>
                <a:sym typeface="Fira Sans"/>
              </a:rPr>
              <a:t>Project</a:t>
            </a:r>
            <a:endParaRPr sz="1700">
              <a:solidFill>
                <a:srgbClr val="101820"/>
              </a:solidFill>
              <a:latin typeface="Fira Sans"/>
              <a:ea typeface="Fira Sans"/>
              <a:cs typeface="Fira Sans"/>
              <a:sym typeface="Fira Sans"/>
            </a:endParaRPr>
          </a:p>
          <a:p>
            <a:pPr marL="0" lvl="0" indent="0" algn="l" rtl="0">
              <a:spcBef>
                <a:spcPts val="0"/>
              </a:spcBef>
              <a:spcAft>
                <a:spcPts val="0"/>
              </a:spcAft>
              <a:buClr>
                <a:schemeClr val="dk1"/>
              </a:buClr>
              <a:buSzPts val="1100"/>
              <a:buFont typeface="Arial"/>
              <a:buNone/>
            </a:pPr>
            <a:r>
              <a:rPr lang="en" sz="1700">
                <a:solidFill>
                  <a:srgbClr val="101820"/>
                </a:solidFill>
                <a:latin typeface="Fira Sans"/>
                <a:ea typeface="Fira Sans"/>
                <a:cs typeface="Fira Sans"/>
                <a:sym typeface="Fira Sans"/>
              </a:rPr>
              <a:t>Week</a:t>
            </a:r>
            <a:endParaRPr sz="1700">
              <a:solidFill>
                <a:srgbClr val="101820"/>
              </a:solidFill>
              <a:latin typeface="Fira Sans"/>
              <a:ea typeface="Fira Sans"/>
              <a:cs typeface="Fira Sans"/>
              <a:sym typeface="Fira Sans"/>
            </a:endParaRPr>
          </a:p>
        </p:txBody>
      </p:sp>
      <p:pic>
        <p:nvPicPr>
          <p:cNvPr id="4" name="Picture 3">
            <a:extLst>
              <a:ext uri="{FF2B5EF4-FFF2-40B4-BE49-F238E27FC236}">
                <a16:creationId xmlns:a16="http://schemas.microsoft.com/office/drawing/2014/main" id="{5C2C82A4-79B1-5BBA-BDCF-6C52CF9201DC}"/>
              </a:ext>
            </a:extLst>
          </p:cNvPr>
          <p:cNvPicPr>
            <a:picLocks noChangeAspect="1"/>
          </p:cNvPicPr>
          <p:nvPr/>
        </p:nvPicPr>
        <p:blipFill rotWithShape="1">
          <a:blip r:embed="rId4"/>
          <a:srcRect l="15725" t="22660" r="24256" b="12488"/>
          <a:stretch/>
        </p:blipFill>
        <p:spPr>
          <a:xfrm>
            <a:off x="2029410" y="556488"/>
            <a:ext cx="6437959" cy="434768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8"/>
          <p:cNvSpPr/>
          <p:nvPr/>
        </p:nvSpPr>
        <p:spPr>
          <a:xfrm>
            <a:off x="3287375" y="-8650"/>
            <a:ext cx="5856600" cy="5143500"/>
          </a:xfrm>
          <a:prstGeom prst="rect">
            <a:avLst/>
          </a:prstGeom>
          <a:solidFill>
            <a:srgbClr val="22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1" name="Google Shape;401;p48"/>
          <p:cNvSpPr txBox="1">
            <a:spLocks noGrp="1"/>
          </p:cNvSpPr>
          <p:nvPr>
            <p:ph type="title"/>
          </p:nvPr>
        </p:nvSpPr>
        <p:spPr>
          <a:xfrm>
            <a:off x="280849" y="436650"/>
            <a:ext cx="26937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a:solidFill>
                  <a:srgbClr val="101820"/>
                </a:solidFill>
                <a:latin typeface="DM Serif Display"/>
                <a:ea typeface="DM Serif Display"/>
                <a:cs typeface="DM Serif Display"/>
                <a:sym typeface="DM Serif Display"/>
              </a:rPr>
              <a:t>Projects</a:t>
            </a:r>
            <a:endParaRPr sz="2800">
              <a:solidFill>
                <a:srgbClr val="101820"/>
              </a:solidFill>
              <a:latin typeface="DM Serif Display"/>
              <a:ea typeface="DM Serif Display"/>
              <a:cs typeface="DM Serif Display"/>
              <a:sym typeface="DM Serif Display"/>
            </a:endParaRPr>
          </a:p>
        </p:txBody>
      </p:sp>
      <p:sp>
        <p:nvSpPr>
          <p:cNvPr id="402" name="Google Shape;402;p48"/>
          <p:cNvSpPr txBox="1"/>
          <p:nvPr/>
        </p:nvSpPr>
        <p:spPr>
          <a:xfrm>
            <a:off x="3992225" y="692575"/>
            <a:ext cx="4672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endParaRPr>
              <a:solidFill>
                <a:srgbClr val="FFFFFF"/>
              </a:solidFill>
              <a:latin typeface="Fira Sans"/>
              <a:ea typeface="Fira Sans"/>
              <a:cs typeface="Fira Sans"/>
              <a:sym typeface="Fira Sans"/>
            </a:endParaRPr>
          </a:p>
          <a:p>
            <a:pPr marL="0" lvl="0" indent="0" algn="l" rtl="0">
              <a:lnSpc>
                <a:spcPct val="110000"/>
              </a:lnSpc>
              <a:spcBef>
                <a:spcPts val="1000"/>
              </a:spcBef>
              <a:spcAft>
                <a:spcPts val="1000"/>
              </a:spcAft>
              <a:buNone/>
            </a:pPr>
            <a:endParaRPr>
              <a:solidFill>
                <a:srgbClr val="FFFFFF"/>
              </a:solidFill>
              <a:latin typeface="Fira Sans"/>
              <a:ea typeface="Fira Sans"/>
              <a:cs typeface="Fira Sans"/>
              <a:sym typeface="Fira Sans"/>
            </a:endParaRPr>
          </a:p>
        </p:txBody>
      </p:sp>
      <p:sp>
        <p:nvSpPr>
          <p:cNvPr id="403" name="Google Shape;403;p48"/>
          <p:cNvSpPr txBox="1"/>
          <p:nvPr/>
        </p:nvSpPr>
        <p:spPr>
          <a:xfrm>
            <a:off x="3992225" y="692575"/>
            <a:ext cx="4672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Either solo or in groups, you will </a:t>
            </a:r>
            <a:r>
              <a:rPr lang="en" sz="1600" b="1" dirty="0">
                <a:solidFill>
                  <a:srgbClr val="FFFFFF"/>
                </a:solidFill>
                <a:latin typeface="Fira Sans"/>
                <a:ea typeface="Fira Sans"/>
                <a:cs typeface="Fira Sans"/>
                <a:sym typeface="Fira Sans"/>
              </a:rPr>
              <a:t>tackle real problems </a:t>
            </a:r>
            <a:r>
              <a:rPr lang="en" sz="1600" dirty="0">
                <a:solidFill>
                  <a:srgbClr val="FFFFFF"/>
                </a:solidFill>
                <a:latin typeface="Fira Sans"/>
                <a:ea typeface="Fira Sans"/>
                <a:cs typeface="Fira Sans"/>
                <a:sym typeface="Fira Sans"/>
              </a:rPr>
              <a:t>to develop projects you can showcase to potential employers.</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Your project will consist of both </a:t>
            </a:r>
            <a:r>
              <a:rPr lang="en" sz="1600" b="1" dirty="0">
                <a:solidFill>
                  <a:srgbClr val="FFFFFF"/>
                </a:solidFill>
                <a:latin typeface="Fira Sans"/>
                <a:ea typeface="Fira Sans"/>
                <a:cs typeface="Fira Sans"/>
                <a:sym typeface="Fira Sans"/>
              </a:rPr>
              <a:t>technical</a:t>
            </a:r>
            <a:r>
              <a:rPr lang="en" sz="1600" dirty="0">
                <a:solidFill>
                  <a:srgbClr val="FFFFFF"/>
                </a:solidFill>
                <a:latin typeface="Fira Sans"/>
                <a:ea typeface="Fira Sans"/>
                <a:cs typeface="Fira Sans"/>
                <a:sym typeface="Fira Sans"/>
              </a:rPr>
              <a:t> and </a:t>
            </a:r>
            <a:r>
              <a:rPr lang="en" sz="1600" b="1" dirty="0">
                <a:solidFill>
                  <a:srgbClr val="FFFFFF"/>
                </a:solidFill>
                <a:latin typeface="Fira Sans"/>
                <a:ea typeface="Fira Sans"/>
                <a:cs typeface="Fira Sans"/>
                <a:sym typeface="Fira Sans"/>
              </a:rPr>
              <a:t>non-technical deliverables</a:t>
            </a:r>
            <a:r>
              <a:rPr lang="en" sz="1600" dirty="0">
                <a:solidFill>
                  <a:srgbClr val="FFFFFF"/>
                </a:solidFill>
                <a:latin typeface="Fira Sans"/>
                <a:ea typeface="Fira Sans"/>
                <a:cs typeface="Fira Sans"/>
                <a:sym typeface="Fira Sans"/>
              </a:rPr>
              <a:t>.</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b="1" dirty="0">
                <a:solidFill>
                  <a:srgbClr val="FFFFFF"/>
                </a:solidFill>
                <a:latin typeface="Fira Sans"/>
                <a:ea typeface="Fira Sans"/>
                <a:cs typeface="Fira Sans"/>
                <a:sym typeface="Fira Sans"/>
              </a:rPr>
              <a:t>Project presentations</a:t>
            </a:r>
            <a:r>
              <a:rPr lang="en" sz="1600" dirty="0">
                <a:solidFill>
                  <a:srgbClr val="FFFFFF"/>
                </a:solidFill>
                <a:latin typeface="Fira Sans"/>
                <a:ea typeface="Fira Sans"/>
                <a:cs typeface="Fira Sans"/>
                <a:sym typeface="Fira Sans"/>
              </a:rPr>
              <a:t> are a chance to gain experience presenting your findings to a non-technical audience.</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None/>
            </a:pPr>
            <a:r>
              <a:rPr lang="en" sz="1600" dirty="0">
                <a:solidFill>
                  <a:srgbClr val="FFFFFF"/>
                </a:solidFill>
                <a:latin typeface="Fira Sans"/>
                <a:ea typeface="Fira Sans"/>
                <a:cs typeface="Fira Sans"/>
                <a:sym typeface="Fira Sans"/>
              </a:rPr>
              <a:t>The requirements for each project will be outlined in the rubric, which we will go over during the project launch.</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1000"/>
              </a:spcAft>
              <a:buNone/>
            </a:pPr>
            <a:endParaRPr sz="1600" dirty="0">
              <a:solidFill>
                <a:srgbClr val="FFFFFF"/>
              </a:solidFill>
              <a:latin typeface="Fira Sans"/>
              <a:ea typeface="Fira Sans"/>
              <a:cs typeface="Fira Sans"/>
              <a:sym typeface="Fira Sans"/>
            </a:endParaRPr>
          </a:p>
        </p:txBody>
      </p:sp>
      <p:pic>
        <p:nvPicPr>
          <p:cNvPr id="404" name="Google Shape;404;p48"/>
          <p:cNvPicPr preferRelativeResize="0"/>
          <p:nvPr/>
        </p:nvPicPr>
        <p:blipFill rotWithShape="1">
          <a:blip r:embed="rId3">
            <a:alphaModFix/>
          </a:blip>
          <a:srcRect l="25125" r="8194"/>
          <a:stretch/>
        </p:blipFill>
        <p:spPr>
          <a:xfrm>
            <a:off x="1297849" y="2066625"/>
            <a:ext cx="2301000" cy="2300100"/>
          </a:xfrm>
          <a:prstGeom prst="roundRect">
            <a:avLst>
              <a:gd name="adj" fmla="val 12090"/>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49"/>
          <p:cNvPicPr preferRelativeResize="0"/>
          <p:nvPr/>
        </p:nvPicPr>
        <p:blipFill rotWithShape="1">
          <a:blip r:embed="rId3">
            <a:alphaModFix/>
          </a:blip>
          <a:srcRect b="13126"/>
          <a:stretch/>
        </p:blipFill>
        <p:spPr>
          <a:xfrm>
            <a:off x="3207975" y="-13175"/>
            <a:ext cx="5935800" cy="5156674"/>
          </a:xfrm>
          <a:prstGeom prst="rect">
            <a:avLst/>
          </a:prstGeom>
          <a:noFill/>
          <a:ln>
            <a:noFill/>
          </a:ln>
        </p:spPr>
      </p:pic>
      <p:sp>
        <p:nvSpPr>
          <p:cNvPr id="410" name="Google Shape;410;p49"/>
          <p:cNvSpPr/>
          <p:nvPr/>
        </p:nvSpPr>
        <p:spPr>
          <a:xfrm>
            <a:off x="2783600" y="2648100"/>
            <a:ext cx="2007300" cy="2007000"/>
          </a:xfrm>
          <a:prstGeom prst="ellipse">
            <a:avLst/>
          </a:prstGeom>
          <a:solidFill>
            <a:srgbClr val="54A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9"/>
          <p:cNvSpPr txBox="1">
            <a:spLocks noGrp="1"/>
          </p:cNvSpPr>
          <p:nvPr>
            <p:ph type="ctrTitle"/>
          </p:nvPr>
        </p:nvSpPr>
        <p:spPr>
          <a:xfrm>
            <a:off x="280850" y="1125300"/>
            <a:ext cx="2877600" cy="1522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 sz="3300">
                <a:solidFill>
                  <a:srgbClr val="101820"/>
                </a:solidFill>
                <a:latin typeface="DM Serif Display"/>
                <a:ea typeface="DM Serif Display"/>
                <a:cs typeface="DM Serif Display"/>
                <a:sym typeface="DM Serif Display"/>
              </a:rPr>
              <a:t>Setting Yourself Up for Success</a:t>
            </a:r>
            <a:endParaRPr sz="3300">
              <a:solidFill>
                <a:srgbClr val="101820"/>
              </a:solidFill>
              <a:latin typeface="DM Serif Display"/>
              <a:ea typeface="DM Serif Display"/>
              <a:cs typeface="DM Serif Display"/>
              <a:sym typeface="DM Serif Display"/>
            </a:endParaRPr>
          </a:p>
          <a:p>
            <a:pPr marL="0" lvl="0" indent="0" algn="l" rtl="0">
              <a:lnSpc>
                <a:spcPct val="90000"/>
              </a:lnSpc>
              <a:spcBef>
                <a:spcPts val="0"/>
              </a:spcBef>
              <a:spcAft>
                <a:spcPts val="0"/>
              </a:spcAft>
              <a:buSzPts val="1100"/>
              <a:buNone/>
            </a:pPr>
            <a:endParaRPr sz="3300">
              <a:solidFill>
                <a:srgbClr val="101820"/>
              </a:solidFill>
              <a:latin typeface="DM Serif Display"/>
              <a:ea typeface="DM Serif Display"/>
              <a:cs typeface="DM Serif Display"/>
              <a:sym typeface="DM Serif Display"/>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415"/>
        <p:cNvGrpSpPr/>
        <p:nvPr/>
      </p:nvGrpSpPr>
      <p:grpSpPr>
        <a:xfrm>
          <a:off x="0" y="0"/>
          <a:ext cx="0" cy="0"/>
          <a:chOff x="0" y="0"/>
          <a:chExt cx="0" cy="0"/>
        </a:xfrm>
      </p:grpSpPr>
      <p:sp>
        <p:nvSpPr>
          <p:cNvPr id="416" name="Google Shape;416;p50"/>
          <p:cNvSpPr/>
          <p:nvPr/>
        </p:nvSpPr>
        <p:spPr>
          <a:xfrm>
            <a:off x="5606800" y="-7850"/>
            <a:ext cx="3537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7" name="Google Shape;417;p50"/>
          <p:cNvPicPr preferRelativeResize="0"/>
          <p:nvPr/>
        </p:nvPicPr>
        <p:blipFill rotWithShape="1">
          <a:blip r:embed="rId3">
            <a:alphaModFix/>
          </a:blip>
          <a:srcRect l="442" t="-3588" r="11148" b="7628"/>
          <a:stretch/>
        </p:blipFill>
        <p:spPr>
          <a:xfrm rot="-5400000">
            <a:off x="3154738" y="2043588"/>
            <a:ext cx="5151498" cy="1048325"/>
          </a:xfrm>
          <a:prstGeom prst="rect">
            <a:avLst/>
          </a:prstGeom>
          <a:noFill/>
          <a:ln>
            <a:noFill/>
          </a:ln>
        </p:spPr>
      </p:pic>
      <p:sp>
        <p:nvSpPr>
          <p:cNvPr id="418" name="Google Shape;418;p50"/>
          <p:cNvSpPr txBox="1"/>
          <p:nvPr/>
        </p:nvSpPr>
        <p:spPr>
          <a:xfrm>
            <a:off x="271275" y="239325"/>
            <a:ext cx="4263300" cy="645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100"/>
              <a:buFont typeface="Arial"/>
              <a:buNone/>
            </a:pPr>
            <a:r>
              <a:rPr lang="en" sz="2600">
                <a:solidFill>
                  <a:srgbClr val="101820"/>
                </a:solidFill>
                <a:latin typeface="DM Serif Display"/>
                <a:ea typeface="DM Serif Display"/>
                <a:cs typeface="DM Serif Display"/>
                <a:sym typeface="DM Serif Display"/>
              </a:rPr>
              <a:t>Personal Empowerment Protocol</a:t>
            </a:r>
            <a:endParaRPr sz="2600" i="0" strike="noStrike" cap="none">
              <a:solidFill>
                <a:srgbClr val="101820"/>
              </a:solidFill>
              <a:latin typeface="DM Serif Display"/>
              <a:ea typeface="DM Serif Display"/>
              <a:cs typeface="DM Serif Display"/>
              <a:sym typeface="DM Serif Display"/>
            </a:endParaRPr>
          </a:p>
        </p:txBody>
      </p:sp>
      <p:pic>
        <p:nvPicPr>
          <p:cNvPr id="419" name="Google Shape;419;p50"/>
          <p:cNvPicPr preferRelativeResize="0"/>
          <p:nvPr/>
        </p:nvPicPr>
        <p:blipFill>
          <a:blip r:embed="rId4">
            <a:alphaModFix/>
          </a:blip>
          <a:stretch>
            <a:fillRect/>
          </a:stretch>
        </p:blipFill>
        <p:spPr>
          <a:xfrm>
            <a:off x="5606800" y="536675"/>
            <a:ext cx="3389175" cy="3880733"/>
          </a:xfrm>
          <a:prstGeom prst="rect">
            <a:avLst/>
          </a:prstGeom>
          <a:noFill/>
          <a:ln>
            <a:noFill/>
          </a:ln>
        </p:spPr>
      </p:pic>
      <p:sp>
        <p:nvSpPr>
          <p:cNvPr id="420" name="Google Shape;420;p50"/>
          <p:cNvSpPr/>
          <p:nvPr/>
        </p:nvSpPr>
        <p:spPr>
          <a:xfrm>
            <a:off x="308750" y="1491350"/>
            <a:ext cx="4263300" cy="3107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dirty="0">
                <a:solidFill>
                  <a:srgbClr val="101820"/>
                </a:solidFill>
                <a:latin typeface="Fira Sans"/>
                <a:ea typeface="Fira Sans"/>
                <a:cs typeface="Fira Sans"/>
                <a:sym typeface="Fira Sans"/>
              </a:rPr>
              <a:t>This is an important framework in general for debugging / working through problems.</a:t>
            </a:r>
            <a:endParaRPr sz="1600" dirty="0">
              <a:solidFill>
                <a:srgbClr val="101820"/>
              </a:solidFill>
              <a:latin typeface="Fira Sans"/>
              <a:ea typeface="Fira Sans"/>
              <a:cs typeface="Fira Sans"/>
              <a:sym typeface="Fira Sans"/>
            </a:endParaRPr>
          </a:p>
          <a:p>
            <a:pPr marL="0" lvl="0" indent="0" algn="l" rtl="0">
              <a:lnSpc>
                <a:spcPct val="115000"/>
              </a:lnSpc>
              <a:spcBef>
                <a:spcPts val="0"/>
              </a:spcBef>
              <a:spcAft>
                <a:spcPts val="0"/>
              </a:spcAft>
              <a:buClr>
                <a:schemeClr val="dk1"/>
              </a:buClr>
              <a:buSzPts val="1100"/>
              <a:buFont typeface="Arial"/>
              <a:buNone/>
            </a:pPr>
            <a:endParaRPr sz="1600" dirty="0">
              <a:solidFill>
                <a:srgbClr val="101820"/>
              </a:solidFill>
              <a:latin typeface="Fira Sans"/>
              <a:ea typeface="Fira Sans"/>
              <a:cs typeface="Fira Sans"/>
              <a:sym typeface="Fira Sans"/>
            </a:endParaRPr>
          </a:p>
          <a:p>
            <a:pPr marL="0" lvl="0" indent="0" algn="l" rtl="0">
              <a:lnSpc>
                <a:spcPct val="115000"/>
              </a:lnSpc>
              <a:spcBef>
                <a:spcPts val="0"/>
              </a:spcBef>
              <a:spcAft>
                <a:spcPts val="0"/>
              </a:spcAft>
              <a:buClr>
                <a:schemeClr val="dk1"/>
              </a:buClr>
              <a:buSzPts val="1100"/>
              <a:buFont typeface="Arial"/>
              <a:buNone/>
            </a:pPr>
            <a:r>
              <a:rPr lang="en" sz="1600" dirty="0">
                <a:solidFill>
                  <a:srgbClr val="101820"/>
                </a:solidFill>
                <a:latin typeface="Fira Sans"/>
                <a:ea typeface="Fira Sans"/>
                <a:cs typeface="Fira Sans"/>
                <a:sym typeface="Fira Sans"/>
              </a:rPr>
              <a:t>Reading errors, looking up problems, and collaborating with peers are</a:t>
            </a:r>
            <a:r>
              <a:rPr lang="en" sz="1600" b="1" dirty="0">
                <a:solidFill>
                  <a:srgbClr val="101820"/>
                </a:solidFill>
                <a:latin typeface="Fira Sans"/>
                <a:ea typeface="Fira Sans"/>
                <a:cs typeface="Fira Sans"/>
                <a:sym typeface="Fira Sans"/>
              </a:rPr>
              <a:t> essential skills.</a:t>
            </a:r>
            <a:endParaRPr sz="1600" b="1" dirty="0">
              <a:solidFill>
                <a:srgbClr val="101820"/>
              </a:solidFill>
              <a:latin typeface="Fira Sans"/>
              <a:ea typeface="Fira Sans"/>
              <a:cs typeface="Fira Sans"/>
              <a:sym typeface="Fira Sans"/>
            </a:endParaRPr>
          </a:p>
          <a:p>
            <a:pPr marL="0" lvl="0" indent="0" algn="l" rtl="0">
              <a:lnSpc>
                <a:spcPct val="115000"/>
              </a:lnSpc>
              <a:spcBef>
                <a:spcPts val="0"/>
              </a:spcBef>
              <a:spcAft>
                <a:spcPts val="0"/>
              </a:spcAft>
              <a:buClr>
                <a:schemeClr val="dk1"/>
              </a:buClr>
              <a:buSzPts val="1100"/>
              <a:buFont typeface="Arial"/>
              <a:buNone/>
            </a:pPr>
            <a:endParaRPr sz="1600" dirty="0">
              <a:solidFill>
                <a:srgbClr val="101820"/>
              </a:solidFill>
              <a:latin typeface="Fira Sans"/>
              <a:ea typeface="Fira Sans"/>
              <a:cs typeface="Fira Sans"/>
              <a:sym typeface="Fira Sans"/>
            </a:endParaRPr>
          </a:p>
          <a:p>
            <a:pPr marL="0" lvl="0" indent="0" algn="l" rtl="0">
              <a:lnSpc>
                <a:spcPct val="115000"/>
              </a:lnSpc>
              <a:spcBef>
                <a:spcPts val="0"/>
              </a:spcBef>
              <a:spcAft>
                <a:spcPts val="0"/>
              </a:spcAft>
              <a:buClr>
                <a:schemeClr val="dk1"/>
              </a:buClr>
              <a:buSzPts val="1100"/>
              <a:buFont typeface="Arial"/>
              <a:buNone/>
            </a:pPr>
            <a:r>
              <a:rPr lang="en" sz="1600" dirty="0">
                <a:solidFill>
                  <a:srgbClr val="101820"/>
                </a:solidFill>
                <a:latin typeface="Fira Sans"/>
                <a:ea typeface="Fira Sans"/>
                <a:cs typeface="Fira Sans"/>
                <a:sym typeface="Fira Sans"/>
              </a:rPr>
              <a:t>Get practice with them before asking us!</a:t>
            </a:r>
            <a:endParaRPr sz="1600" dirty="0">
              <a:solidFill>
                <a:srgbClr val="101820"/>
              </a:solidFill>
              <a:latin typeface="Fira Sans"/>
              <a:ea typeface="Fira Sans"/>
              <a:cs typeface="Fira Sans"/>
              <a:sym typeface="Fir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3" name="Google Shape;93;p17"/>
          <p:cNvSpPr txBox="1">
            <a:spLocks noGrp="1"/>
          </p:cNvSpPr>
          <p:nvPr>
            <p:ph type="ctrTitle"/>
          </p:nvPr>
        </p:nvSpPr>
        <p:spPr>
          <a:xfrm>
            <a:off x="217680" y="218923"/>
            <a:ext cx="2877600" cy="1522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US" sz="3300" dirty="0">
                <a:solidFill>
                  <a:srgbClr val="101820"/>
                </a:solidFill>
                <a:latin typeface="DM Serif Display"/>
                <a:ea typeface="DM Serif Display"/>
                <a:cs typeface="DM Serif Display"/>
                <a:sym typeface="DM Serif Display"/>
              </a:rPr>
              <a:t>Course Structure</a:t>
            </a:r>
            <a:endParaRPr sz="3300" dirty="0">
              <a:solidFill>
                <a:srgbClr val="101820"/>
              </a:solidFill>
              <a:latin typeface="DM Serif Display"/>
              <a:ea typeface="DM Serif Display"/>
              <a:cs typeface="DM Serif Display"/>
              <a:sym typeface="DM Serif Display"/>
            </a:endParaRPr>
          </a:p>
          <a:p>
            <a:pPr marL="0" lvl="0" indent="0" algn="l" rtl="0">
              <a:lnSpc>
                <a:spcPct val="90000"/>
              </a:lnSpc>
              <a:spcBef>
                <a:spcPts val="0"/>
              </a:spcBef>
              <a:spcAft>
                <a:spcPts val="0"/>
              </a:spcAft>
              <a:buClr>
                <a:schemeClr val="dk1"/>
              </a:buClr>
              <a:buSzPts val="1100"/>
              <a:buFont typeface="Arial"/>
              <a:buNone/>
            </a:pPr>
            <a:endParaRPr sz="3300" dirty="0">
              <a:solidFill>
                <a:srgbClr val="101820"/>
              </a:solidFill>
              <a:latin typeface="DM Serif Display"/>
              <a:ea typeface="DM Serif Display"/>
              <a:cs typeface="DM Serif Display"/>
              <a:sym typeface="DM Serif Display"/>
            </a:endParaRPr>
          </a:p>
          <a:p>
            <a:pPr marL="0" lvl="0" indent="0" algn="l" rtl="0">
              <a:lnSpc>
                <a:spcPct val="90000"/>
              </a:lnSpc>
              <a:spcBef>
                <a:spcPts val="0"/>
              </a:spcBef>
              <a:spcAft>
                <a:spcPts val="0"/>
              </a:spcAft>
              <a:buSzPts val="1100"/>
              <a:buNone/>
            </a:pPr>
            <a:endParaRPr sz="3300" dirty="0">
              <a:solidFill>
                <a:srgbClr val="101820"/>
              </a:solidFill>
              <a:latin typeface="DM Serif Display"/>
              <a:ea typeface="DM Serif Display"/>
              <a:cs typeface="DM Serif Display"/>
              <a:sym typeface="DM Serif Display"/>
            </a:endParaRPr>
          </a:p>
        </p:txBody>
      </p:sp>
      <p:sp>
        <p:nvSpPr>
          <p:cNvPr id="2" name="Google Shape;92;p17">
            <a:extLst>
              <a:ext uri="{FF2B5EF4-FFF2-40B4-BE49-F238E27FC236}">
                <a16:creationId xmlns:a16="http://schemas.microsoft.com/office/drawing/2014/main" id="{72AA673B-B784-48A8-1BFF-4FF4BAC7408F}"/>
              </a:ext>
            </a:extLst>
          </p:cNvPr>
          <p:cNvSpPr/>
          <p:nvPr/>
        </p:nvSpPr>
        <p:spPr>
          <a:xfrm>
            <a:off x="217680" y="2474241"/>
            <a:ext cx="1229933" cy="1255691"/>
          </a:xfrm>
          <a:prstGeom prst="ellipse">
            <a:avLst/>
          </a:prstGeom>
          <a:solidFill>
            <a:srgbClr val="A59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Phase 1</a:t>
            </a:r>
            <a:endParaRPr dirty="0"/>
          </a:p>
        </p:txBody>
      </p:sp>
      <p:sp>
        <p:nvSpPr>
          <p:cNvPr id="3" name="Google Shape;92;p17">
            <a:extLst>
              <a:ext uri="{FF2B5EF4-FFF2-40B4-BE49-F238E27FC236}">
                <a16:creationId xmlns:a16="http://schemas.microsoft.com/office/drawing/2014/main" id="{19BF999E-4E26-404D-E1E3-90E2DE1D041D}"/>
              </a:ext>
            </a:extLst>
          </p:cNvPr>
          <p:cNvSpPr/>
          <p:nvPr/>
        </p:nvSpPr>
        <p:spPr>
          <a:xfrm>
            <a:off x="2100236" y="2474241"/>
            <a:ext cx="1229933" cy="1255691"/>
          </a:xfrm>
          <a:prstGeom prst="ellipse">
            <a:avLst/>
          </a:prstGeom>
          <a:solidFill>
            <a:srgbClr val="A59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Phase 2</a:t>
            </a:r>
            <a:endParaRPr dirty="0"/>
          </a:p>
        </p:txBody>
      </p:sp>
      <p:sp>
        <p:nvSpPr>
          <p:cNvPr id="4" name="Google Shape;92;p17">
            <a:extLst>
              <a:ext uri="{FF2B5EF4-FFF2-40B4-BE49-F238E27FC236}">
                <a16:creationId xmlns:a16="http://schemas.microsoft.com/office/drawing/2014/main" id="{6026709E-0285-AA09-18FD-0A53E575D316}"/>
              </a:ext>
            </a:extLst>
          </p:cNvPr>
          <p:cNvSpPr/>
          <p:nvPr/>
        </p:nvSpPr>
        <p:spPr>
          <a:xfrm>
            <a:off x="3982792" y="2474241"/>
            <a:ext cx="1229933" cy="1255691"/>
          </a:xfrm>
          <a:prstGeom prst="ellipse">
            <a:avLst/>
          </a:prstGeom>
          <a:solidFill>
            <a:srgbClr val="A59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2;p17">
            <a:extLst>
              <a:ext uri="{FF2B5EF4-FFF2-40B4-BE49-F238E27FC236}">
                <a16:creationId xmlns:a16="http://schemas.microsoft.com/office/drawing/2014/main" id="{BA80314F-CA3B-E080-2058-1D3CBFA60F52}"/>
              </a:ext>
            </a:extLst>
          </p:cNvPr>
          <p:cNvSpPr/>
          <p:nvPr/>
        </p:nvSpPr>
        <p:spPr>
          <a:xfrm>
            <a:off x="5865348" y="2474241"/>
            <a:ext cx="1229933" cy="1255691"/>
          </a:xfrm>
          <a:prstGeom prst="ellipse">
            <a:avLst/>
          </a:prstGeom>
          <a:solidFill>
            <a:srgbClr val="A59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Phase 4</a:t>
            </a:r>
            <a:endParaRPr dirty="0"/>
          </a:p>
        </p:txBody>
      </p:sp>
      <p:sp>
        <p:nvSpPr>
          <p:cNvPr id="6" name="Google Shape;92;p17">
            <a:extLst>
              <a:ext uri="{FF2B5EF4-FFF2-40B4-BE49-F238E27FC236}">
                <a16:creationId xmlns:a16="http://schemas.microsoft.com/office/drawing/2014/main" id="{CC62F03D-20D0-4B4B-02E6-F051E17D74BD}"/>
              </a:ext>
            </a:extLst>
          </p:cNvPr>
          <p:cNvSpPr/>
          <p:nvPr/>
        </p:nvSpPr>
        <p:spPr>
          <a:xfrm>
            <a:off x="7747904" y="2474241"/>
            <a:ext cx="1229933" cy="1255691"/>
          </a:xfrm>
          <a:prstGeom prst="ellipse">
            <a:avLst/>
          </a:prstGeom>
          <a:solidFill>
            <a:srgbClr val="A59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Phase 5</a:t>
            </a:r>
            <a:endParaRPr dirty="0"/>
          </a:p>
        </p:txBody>
      </p:sp>
      <p:sp>
        <p:nvSpPr>
          <p:cNvPr id="8" name="TextBox 7">
            <a:extLst>
              <a:ext uri="{FF2B5EF4-FFF2-40B4-BE49-F238E27FC236}">
                <a16:creationId xmlns:a16="http://schemas.microsoft.com/office/drawing/2014/main" id="{D42556DB-7EFD-51F0-CC2F-A33E0DD84651}"/>
              </a:ext>
            </a:extLst>
          </p:cNvPr>
          <p:cNvSpPr txBox="1"/>
          <p:nvPr/>
        </p:nvSpPr>
        <p:spPr>
          <a:xfrm>
            <a:off x="4194314" y="2948197"/>
            <a:ext cx="4572000" cy="307777"/>
          </a:xfrm>
          <a:prstGeom prst="rect">
            <a:avLst/>
          </a:prstGeom>
          <a:noFill/>
        </p:spPr>
        <p:txBody>
          <a:bodyPr wrap="square">
            <a:spAutoFit/>
          </a:bodyPr>
          <a:lstStyle/>
          <a:p>
            <a:pPr marL="0" lvl="0" indent="0" algn="l" rtl="0">
              <a:spcBef>
                <a:spcPts val="0"/>
              </a:spcBef>
              <a:spcAft>
                <a:spcPts val="0"/>
              </a:spcAft>
              <a:buNone/>
            </a:pPr>
            <a:r>
              <a:rPr lang="en-US" dirty="0"/>
              <a:t>Phase 3</a:t>
            </a:r>
          </a:p>
        </p:txBody>
      </p:sp>
      <p:sp>
        <p:nvSpPr>
          <p:cNvPr id="10" name="TextBox 9">
            <a:extLst>
              <a:ext uri="{FF2B5EF4-FFF2-40B4-BE49-F238E27FC236}">
                <a16:creationId xmlns:a16="http://schemas.microsoft.com/office/drawing/2014/main" id="{E23BAE06-BC23-91CC-2542-6ECDF2A31566}"/>
              </a:ext>
            </a:extLst>
          </p:cNvPr>
          <p:cNvSpPr txBox="1"/>
          <p:nvPr/>
        </p:nvSpPr>
        <p:spPr>
          <a:xfrm>
            <a:off x="39965" y="3806582"/>
            <a:ext cx="1585362" cy="830997"/>
          </a:xfrm>
          <a:prstGeom prst="rect">
            <a:avLst/>
          </a:prstGeom>
          <a:noFill/>
        </p:spPr>
        <p:txBody>
          <a:bodyPr wrap="square">
            <a:spAutoFit/>
          </a:bodyPr>
          <a:lstStyle/>
          <a:p>
            <a:pPr marL="0" lvl="0" indent="0" algn="ctr" rtl="0">
              <a:spcBef>
                <a:spcPts val="0"/>
              </a:spcBef>
              <a:spcAft>
                <a:spcPts val="0"/>
              </a:spcAft>
              <a:buNone/>
            </a:pPr>
            <a:r>
              <a:rPr lang="en-US" sz="1200" b="1"/>
              <a:t>Data Acquisition, Manipulation</a:t>
            </a:r>
          </a:p>
          <a:p>
            <a:pPr marL="0" lvl="0" indent="0" algn="ctr" rtl="0">
              <a:spcBef>
                <a:spcPts val="0"/>
              </a:spcBef>
              <a:spcAft>
                <a:spcPts val="0"/>
              </a:spcAft>
              <a:buNone/>
            </a:pPr>
            <a:r>
              <a:rPr lang="en-US" sz="1200" b="1"/>
              <a:t>And</a:t>
            </a:r>
          </a:p>
          <a:p>
            <a:pPr marL="0" lvl="0" indent="0" algn="ctr" rtl="0">
              <a:spcBef>
                <a:spcPts val="0"/>
              </a:spcBef>
              <a:spcAft>
                <a:spcPts val="0"/>
              </a:spcAft>
              <a:buNone/>
            </a:pPr>
            <a:r>
              <a:rPr lang="en-US" sz="1200" b="1"/>
              <a:t>Visualization</a:t>
            </a:r>
            <a:endParaRPr lang="en-US" sz="1200" b="1" dirty="0"/>
          </a:p>
        </p:txBody>
      </p:sp>
      <p:sp>
        <p:nvSpPr>
          <p:cNvPr id="11" name="TextBox 10">
            <a:extLst>
              <a:ext uri="{FF2B5EF4-FFF2-40B4-BE49-F238E27FC236}">
                <a16:creationId xmlns:a16="http://schemas.microsoft.com/office/drawing/2014/main" id="{0FE010B6-DBDE-BA96-4273-7BF9676E549B}"/>
              </a:ext>
            </a:extLst>
          </p:cNvPr>
          <p:cNvSpPr txBox="1"/>
          <p:nvPr/>
        </p:nvSpPr>
        <p:spPr>
          <a:xfrm>
            <a:off x="1867599" y="1731899"/>
            <a:ext cx="1690003" cy="646331"/>
          </a:xfrm>
          <a:prstGeom prst="rect">
            <a:avLst/>
          </a:prstGeom>
          <a:noFill/>
        </p:spPr>
        <p:txBody>
          <a:bodyPr wrap="square">
            <a:spAutoFit/>
          </a:bodyPr>
          <a:lstStyle/>
          <a:p>
            <a:pPr marL="0" lvl="0" indent="0" algn="ctr" rtl="0">
              <a:spcBef>
                <a:spcPts val="0"/>
              </a:spcBef>
              <a:spcAft>
                <a:spcPts val="0"/>
              </a:spcAft>
              <a:buNone/>
            </a:pPr>
            <a:r>
              <a:rPr lang="en-US" sz="1200" b="1" dirty="0"/>
              <a:t>Statistical Inference</a:t>
            </a:r>
          </a:p>
          <a:p>
            <a:pPr marL="0" lvl="0" indent="0" algn="ctr" rtl="0">
              <a:spcBef>
                <a:spcPts val="0"/>
              </a:spcBef>
              <a:spcAft>
                <a:spcPts val="0"/>
              </a:spcAft>
              <a:buNone/>
            </a:pPr>
            <a:r>
              <a:rPr lang="en-US" sz="1200" b="1" dirty="0"/>
              <a:t>and</a:t>
            </a:r>
          </a:p>
          <a:p>
            <a:pPr marL="0" lvl="0" indent="0" algn="ctr" rtl="0">
              <a:spcBef>
                <a:spcPts val="0"/>
              </a:spcBef>
              <a:spcAft>
                <a:spcPts val="0"/>
              </a:spcAft>
              <a:buNone/>
            </a:pPr>
            <a:r>
              <a:rPr lang="en-US" sz="1200" b="1" dirty="0"/>
              <a:t> Linear Regression</a:t>
            </a:r>
          </a:p>
        </p:txBody>
      </p:sp>
      <p:sp>
        <p:nvSpPr>
          <p:cNvPr id="13" name="TextBox 12">
            <a:extLst>
              <a:ext uri="{FF2B5EF4-FFF2-40B4-BE49-F238E27FC236}">
                <a16:creationId xmlns:a16="http://schemas.microsoft.com/office/drawing/2014/main" id="{3AA34184-F40C-5E8E-0F4B-6E47414B5AF0}"/>
              </a:ext>
            </a:extLst>
          </p:cNvPr>
          <p:cNvSpPr txBox="1"/>
          <p:nvPr/>
        </p:nvSpPr>
        <p:spPr>
          <a:xfrm>
            <a:off x="3585333" y="3853838"/>
            <a:ext cx="2068495" cy="1015663"/>
          </a:xfrm>
          <a:prstGeom prst="rect">
            <a:avLst/>
          </a:prstGeom>
          <a:noFill/>
        </p:spPr>
        <p:txBody>
          <a:bodyPr wrap="square">
            <a:spAutoFit/>
          </a:bodyPr>
          <a:lstStyle/>
          <a:p>
            <a:pPr marL="0" lvl="0" indent="0" algn="ctr" rtl="0">
              <a:spcBef>
                <a:spcPts val="0"/>
              </a:spcBef>
              <a:spcAft>
                <a:spcPts val="0"/>
              </a:spcAft>
              <a:buNone/>
            </a:pPr>
            <a:r>
              <a:rPr lang="en-US" sz="1200" b="1" dirty="0"/>
              <a:t>Supervised Machine Learning:</a:t>
            </a:r>
          </a:p>
          <a:p>
            <a:pPr marL="0" lvl="0" indent="0" algn="ctr" rtl="0">
              <a:spcBef>
                <a:spcPts val="0"/>
              </a:spcBef>
              <a:spcAft>
                <a:spcPts val="0"/>
              </a:spcAft>
              <a:buNone/>
            </a:pPr>
            <a:r>
              <a:rPr lang="en-US" sz="1200" b="1" dirty="0"/>
              <a:t>General Principles</a:t>
            </a:r>
          </a:p>
          <a:p>
            <a:pPr marL="0" lvl="0" indent="0" algn="ctr" rtl="0">
              <a:spcBef>
                <a:spcPts val="0"/>
              </a:spcBef>
              <a:spcAft>
                <a:spcPts val="0"/>
              </a:spcAft>
              <a:buNone/>
            </a:pPr>
            <a:r>
              <a:rPr lang="en-US" sz="1200" b="1" dirty="0"/>
              <a:t>and</a:t>
            </a:r>
          </a:p>
          <a:p>
            <a:pPr marL="0" lvl="0" indent="0" algn="ctr" rtl="0">
              <a:spcBef>
                <a:spcPts val="0"/>
              </a:spcBef>
              <a:spcAft>
                <a:spcPts val="0"/>
              </a:spcAft>
              <a:buNone/>
            </a:pPr>
            <a:r>
              <a:rPr lang="en-US" sz="1200" b="1" dirty="0"/>
              <a:t>Regression/Classification</a:t>
            </a:r>
          </a:p>
        </p:txBody>
      </p:sp>
      <p:sp>
        <p:nvSpPr>
          <p:cNvPr id="14" name="TextBox 13">
            <a:extLst>
              <a:ext uri="{FF2B5EF4-FFF2-40B4-BE49-F238E27FC236}">
                <a16:creationId xmlns:a16="http://schemas.microsoft.com/office/drawing/2014/main" id="{C3C533A6-E731-283F-2A3B-28C106BE4057}"/>
              </a:ext>
            </a:extLst>
          </p:cNvPr>
          <p:cNvSpPr txBox="1"/>
          <p:nvPr/>
        </p:nvSpPr>
        <p:spPr>
          <a:xfrm>
            <a:off x="5260127" y="1273897"/>
            <a:ext cx="2299772" cy="1015663"/>
          </a:xfrm>
          <a:prstGeom prst="rect">
            <a:avLst/>
          </a:prstGeom>
          <a:noFill/>
        </p:spPr>
        <p:txBody>
          <a:bodyPr wrap="square">
            <a:spAutoFit/>
          </a:bodyPr>
          <a:lstStyle/>
          <a:p>
            <a:pPr marL="0" lvl="0" indent="0" algn="ctr" rtl="0">
              <a:spcBef>
                <a:spcPts val="0"/>
              </a:spcBef>
              <a:spcAft>
                <a:spcPts val="0"/>
              </a:spcAft>
              <a:buNone/>
            </a:pPr>
            <a:r>
              <a:rPr lang="en-US" sz="1200" b="1" dirty="0"/>
              <a:t>Unsupervised Machine Learning + Special Topics</a:t>
            </a:r>
          </a:p>
          <a:p>
            <a:pPr marL="171450" lvl="0" indent="-171450" algn="ctr" rtl="0">
              <a:spcBef>
                <a:spcPts val="0"/>
              </a:spcBef>
              <a:spcAft>
                <a:spcPts val="0"/>
              </a:spcAft>
              <a:buFontTx/>
              <a:buChar char="-"/>
            </a:pPr>
            <a:r>
              <a:rPr lang="en-US" sz="1200" b="1" dirty="0"/>
              <a:t>NLP</a:t>
            </a:r>
          </a:p>
          <a:p>
            <a:pPr marL="171450" lvl="0" indent="-171450" algn="ctr" rtl="0">
              <a:spcBef>
                <a:spcPts val="0"/>
              </a:spcBef>
              <a:spcAft>
                <a:spcPts val="0"/>
              </a:spcAft>
              <a:buFontTx/>
              <a:buChar char="-"/>
            </a:pPr>
            <a:r>
              <a:rPr lang="en-US" sz="1200" b="1" dirty="0"/>
              <a:t>Time Series</a:t>
            </a:r>
          </a:p>
          <a:p>
            <a:pPr marL="171450" lvl="0" indent="-171450" algn="ctr" rtl="0">
              <a:spcBef>
                <a:spcPts val="0"/>
              </a:spcBef>
              <a:spcAft>
                <a:spcPts val="0"/>
              </a:spcAft>
              <a:buFontTx/>
              <a:buChar char="-"/>
            </a:pPr>
            <a:r>
              <a:rPr lang="en-US" sz="1200" b="1" dirty="0"/>
              <a:t>Neural Networks</a:t>
            </a:r>
          </a:p>
        </p:txBody>
      </p:sp>
      <p:sp>
        <p:nvSpPr>
          <p:cNvPr id="15" name="TextBox 14">
            <a:extLst>
              <a:ext uri="{FF2B5EF4-FFF2-40B4-BE49-F238E27FC236}">
                <a16:creationId xmlns:a16="http://schemas.microsoft.com/office/drawing/2014/main" id="{51389D68-39FD-1D55-3245-6F395E6BF3B1}"/>
              </a:ext>
            </a:extLst>
          </p:cNvPr>
          <p:cNvSpPr txBox="1"/>
          <p:nvPr/>
        </p:nvSpPr>
        <p:spPr>
          <a:xfrm>
            <a:off x="7328622" y="3853838"/>
            <a:ext cx="2068495" cy="276999"/>
          </a:xfrm>
          <a:prstGeom prst="rect">
            <a:avLst/>
          </a:prstGeom>
          <a:noFill/>
        </p:spPr>
        <p:txBody>
          <a:bodyPr wrap="square">
            <a:spAutoFit/>
          </a:bodyPr>
          <a:lstStyle/>
          <a:p>
            <a:pPr marL="0" lvl="0" indent="0" algn="ctr" rtl="0">
              <a:spcBef>
                <a:spcPts val="0"/>
              </a:spcBef>
              <a:spcAft>
                <a:spcPts val="0"/>
              </a:spcAft>
              <a:buNone/>
            </a:pPr>
            <a:r>
              <a:rPr lang="en-US" sz="1200" b="1" dirty="0"/>
              <a:t>Capstone Project</a:t>
            </a:r>
          </a:p>
        </p:txBody>
      </p:sp>
      <p:sp>
        <p:nvSpPr>
          <p:cNvPr id="16" name="Arrow: Right 15">
            <a:extLst>
              <a:ext uri="{FF2B5EF4-FFF2-40B4-BE49-F238E27FC236}">
                <a16:creationId xmlns:a16="http://schemas.microsoft.com/office/drawing/2014/main" id="{4CE18753-DD1B-DE5C-F55C-4B50901BBC86}"/>
              </a:ext>
            </a:extLst>
          </p:cNvPr>
          <p:cNvSpPr/>
          <p:nvPr/>
        </p:nvSpPr>
        <p:spPr>
          <a:xfrm>
            <a:off x="1539025" y="3013656"/>
            <a:ext cx="509694" cy="195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9C10ED84-5EA2-6F77-3C9B-B12CF831DDC0}"/>
              </a:ext>
            </a:extLst>
          </p:cNvPr>
          <p:cNvSpPr/>
          <p:nvPr/>
        </p:nvSpPr>
        <p:spPr>
          <a:xfrm>
            <a:off x="3401633" y="3013656"/>
            <a:ext cx="509694" cy="195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DF8E12C2-457F-77F2-D7EF-FA1DE5E126D4}"/>
              </a:ext>
            </a:extLst>
          </p:cNvPr>
          <p:cNvSpPr/>
          <p:nvPr/>
        </p:nvSpPr>
        <p:spPr>
          <a:xfrm>
            <a:off x="5284189" y="3004101"/>
            <a:ext cx="509694" cy="195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D808BC1B-95B0-7E0B-F086-16F18CB25621}"/>
              </a:ext>
            </a:extLst>
          </p:cNvPr>
          <p:cNvSpPr/>
          <p:nvPr/>
        </p:nvSpPr>
        <p:spPr>
          <a:xfrm>
            <a:off x="7166745" y="2995279"/>
            <a:ext cx="509694" cy="195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5827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51"/>
          <p:cNvPicPr preferRelativeResize="0"/>
          <p:nvPr/>
        </p:nvPicPr>
        <p:blipFill rotWithShape="1">
          <a:blip r:embed="rId3">
            <a:alphaModFix/>
          </a:blip>
          <a:srcRect t="13548" b="-618"/>
          <a:stretch/>
        </p:blipFill>
        <p:spPr>
          <a:xfrm rot="5400000">
            <a:off x="1158213" y="1920589"/>
            <a:ext cx="2612301" cy="2274524"/>
          </a:xfrm>
          <a:prstGeom prst="rect">
            <a:avLst/>
          </a:prstGeom>
          <a:noFill/>
          <a:ln>
            <a:noFill/>
          </a:ln>
        </p:spPr>
      </p:pic>
      <p:sp>
        <p:nvSpPr>
          <p:cNvPr id="426" name="Google Shape;426;p51"/>
          <p:cNvSpPr/>
          <p:nvPr/>
        </p:nvSpPr>
        <p:spPr>
          <a:xfrm>
            <a:off x="3287375" y="-8650"/>
            <a:ext cx="5856600" cy="5143500"/>
          </a:xfrm>
          <a:prstGeom prst="rect">
            <a:avLst/>
          </a:prstGeom>
          <a:solidFill>
            <a:srgbClr val="22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27" name="Google Shape;427;p51"/>
          <p:cNvSpPr txBox="1">
            <a:spLocks noGrp="1"/>
          </p:cNvSpPr>
          <p:nvPr>
            <p:ph type="title"/>
          </p:nvPr>
        </p:nvSpPr>
        <p:spPr>
          <a:xfrm>
            <a:off x="280850" y="436650"/>
            <a:ext cx="2919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a:solidFill>
                  <a:srgbClr val="101820"/>
                </a:solidFill>
                <a:latin typeface="DM Serif Display"/>
                <a:ea typeface="DM Serif Display"/>
                <a:cs typeface="DM Serif Display"/>
                <a:sym typeface="DM Serif Display"/>
              </a:rPr>
              <a:t>Giving Feedback: C - A - S - K</a:t>
            </a:r>
            <a:endParaRPr sz="2800">
              <a:solidFill>
                <a:srgbClr val="101820"/>
              </a:solidFill>
              <a:latin typeface="DM Serif Display"/>
              <a:ea typeface="DM Serif Display"/>
              <a:cs typeface="DM Serif Display"/>
              <a:sym typeface="DM Serif Display"/>
            </a:endParaRPr>
          </a:p>
        </p:txBody>
      </p:sp>
      <p:sp>
        <p:nvSpPr>
          <p:cNvPr id="428" name="Google Shape;428;p51"/>
          <p:cNvSpPr txBox="1"/>
          <p:nvPr/>
        </p:nvSpPr>
        <p:spPr>
          <a:xfrm>
            <a:off x="6351123" y="2760600"/>
            <a:ext cx="2484900" cy="484800"/>
          </a:xfrm>
          <a:prstGeom prst="rect">
            <a:avLst/>
          </a:prstGeom>
          <a:noFill/>
          <a:ln>
            <a:noFill/>
          </a:ln>
        </p:spPr>
        <p:txBody>
          <a:bodyPr spcFirstLastPara="1" wrap="square" lIns="91425" tIns="91425" rIns="91425" bIns="91425" anchor="ctr" anchorCtr="0">
            <a:noAutofit/>
          </a:bodyPr>
          <a:lstStyle/>
          <a:p>
            <a:pPr marL="114300" marR="114300" lvl="0" indent="0" algn="l" rtl="0">
              <a:lnSpc>
                <a:spcPct val="100000"/>
              </a:lnSpc>
              <a:spcBef>
                <a:spcPts val="0"/>
              </a:spcBef>
              <a:spcAft>
                <a:spcPts val="0"/>
              </a:spcAft>
              <a:buClr>
                <a:srgbClr val="000000"/>
              </a:buClr>
              <a:buSzPts val="3000"/>
              <a:buFont typeface="Arial"/>
              <a:buNone/>
            </a:pPr>
            <a:r>
              <a:rPr lang="en" sz="2400">
                <a:solidFill>
                  <a:srgbClr val="FFFFFF"/>
                </a:solidFill>
                <a:latin typeface="Fira Sans SemiBold"/>
                <a:ea typeface="Fira Sans SemiBold"/>
                <a:cs typeface="Fira Sans SemiBold"/>
                <a:sym typeface="Fira Sans SemiBold"/>
              </a:rPr>
              <a:t>Kind</a:t>
            </a:r>
            <a:endParaRPr sz="2400" i="0" u="none" strike="noStrike" cap="none">
              <a:solidFill>
                <a:srgbClr val="FFFFFF"/>
              </a:solidFill>
              <a:latin typeface="Fira Sans SemiBold"/>
              <a:ea typeface="Fira Sans SemiBold"/>
              <a:cs typeface="Fira Sans SemiBold"/>
              <a:sym typeface="Fira Sans SemiBold"/>
            </a:endParaRPr>
          </a:p>
        </p:txBody>
      </p:sp>
      <p:sp>
        <p:nvSpPr>
          <p:cNvPr id="429" name="Google Shape;429;p51"/>
          <p:cNvSpPr txBox="1"/>
          <p:nvPr/>
        </p:nvSpPr>
        <p:spPr>
          <a:xfrm>
            <a:off x="6479475" y="3398795"/>
            <a:ext cx="2261400" cy="136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Fira Sans"/>
                <a:ea typeface="Fira Sans"/>
                <a:cs typeface="Fira Sans"/>
                <a:sym typeface="Fira Sans"/>
              </a:rPr>
              <a:t>The goal is to help someone improve, not to belittle others.</a:t>
            </a:r>
            <a:endParaRPr>
              <a:solidFill>
                <a:srgbClr val="FFFFFF"/>
              </a:solidFill>
              <a:latin typeface="Fira Sans"/>
              <a:ea typeface="Fira Sans"/>
              <a:cs typeface="Fira Sans"/>
              <a:sym typeface="Fira Sans"/>
            </a:endParaRPr>
          </a:p>
        </p:txBody>
      </p:sp>
      <p:sp>
        <p:nvSpPr>
          <p:cNvPr id="430" name="Google Shape;430;p51"/>
          <p:cNvSpPr txBox="1"/>
          <p:nvPr/>
        </p:nvSpPr>
        <p:spPr>
          <a:xfrm>
            <a:off x="6378399" y="554148"/>
            <a:ext cx="2484900" cy="484800"/>
          </a:xfrm>
          <a:prstGeom prst="rect">
            <a:avLst/>
          </a:prstGeom>
          <a:noFill/>
          <a:ln>
            <a:noFill/>
          </a:ln>
        </p:spPr>
        <p:txBody>
          <a:bodyPr spcFirstLastPara="1" wrap="square" lIns="91425" tIns="91425" rIns="91425" bIns="91425" anchor="ctr" anchorCtr="0">
            <a:noAutofit/>
          </a:bodyPr>
          <a:lstStyle/>
          <a:p>
            <a:pPr marL="114300" marR="114300" lvl="0" indent="0" algn="l" rtl="0">
              <a:lnSpc>
                <a:spcPct val="100000"/>
              </a:lnSpc>
              <a:spcBef>
                <a:spcPts val="0"/>
              </a:spcBef>
              <a:spcAft>
                <a:spcPts val="0"/>
              </a:spcAft>
              <a:buClr>
                <a:srgbClr val="000000"/>
              </a:buClr>
              <a:buSzPts val="3000"/>
              <a:buFont typeface="Arial"/>
              <a:buNone/>
            </a:pPr>
            <a:r>
              <a:rPr lang="en" sz="2400">
                <a:solidFill>
                  <a:srgbClr val="FFFFFF"/>
                </a:solidFill>
                <a:latin typeface="Fira Sans SemiBold"/>
                <a:ea typeface="Fira Sans SemiBold"/>
                <a:cs typeface="Fira Sans SemiBold"/>
                <a:sym typeface="Fira Sans SemiBold"/>
              </a:rPr>
              <a:t>Actionable</a:t>
            </a:r>
            <a:endParaRPr sz="2400" i="0" u="none" strike="noStrike" cap="none">
              <a:solidFill>
                <a:srgbClr val="FFFFFF"/>
              </a:solidFill>
              <a:latin typeface="Fira Sans SemiBold"/>
              <a:ea typeface="Fira Sans SemiBold"/>
              <a:cs typeface="Fira Sans SemiBold"/>
              <a:sym typeface="Fira Sans SemiBold"/>
            </a:endParaRPr>
          </a:p>
        </p:txBody>
      </p:sp>
      <p:sp>
        <p:nvSpPr>
          <p:cNvPr id="431" name="Google Shape;431;p51"/>
          <p:cNvSpPr txBox="1"/>
          <p:nvPr/>
        </p:nvSpPr>
        <p:spPr>
          <a:xfrm>
            <a:off x="6479475" y="1145552"/>
            <a:ext cx="2261400" cy="136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Fira Sans"/>
                <a:ea typeface="Fira Sans"/>
                <a:cs typeface="Fira Sans"/>
                <a:sym typeface="Fira Sans"/>
              </a:rPr>
              <a:t>Outline ways to change or act on the feedback, instead of saying something vague like “this is bad”.</a:t>
            </a:r>
            <a:endParaRPr>
              <a:solidFill>
                <a:srgbClr val="FFFFFF"/>
              </a:solidFill>
              <a:latin typeface="Fira Sans"/>
              <a:ea typeface="Fira Sans"/>
              <a:cs typeface="Fira Sans"/>
              <a:sym typeface="Fira Sans"/>
            </a:endParaRPr>
          </a:p>
        </p:txBody>
      </p:sp>
      <p:sp>
        <p:nvSpPr>
          <p:cNvPr id="432" name="Google Shape;432;p51"/>
          <p:cNvSpPr txBox="1"/>
          <p:nvPr/>
        </p:nvSpPr>
        <p:spPr>
          <a:xfrm>
            <a:off x="3811497" y="554148"/>
            <a:ext cx="2484900" cy="484800"/>
          </a:xfrm>
          <a:prstGeom prst="rect">
            <a:avLst/>
          </a:prstGeom>
          <a:noFill/>
          <a:ln>
            <a:noFill/>
          </a:ln>
        </p:spPr>
        <p:txBody>
          <a:bodyPr spcFirstLastPara="1" wrap="square" lIns="91425" tIns="91425" rIns="91425" bIns="91425" anchor="ctr" anchorCtr="0">
            <a:noAutofit/>
          </a:bodyPr>
          <a:lstStyle/>
          <a:p>
            <a:pPr marL="114300" marR="114300" lvl="0" indent="0" algn="l" rtl="0">
              <a:lnSpc>
                <a:spcPct val="100000"/>
              </a:lnSpc>
              <a:spcBef>
                <a:spcPts val="0"/>
              </a:spcBef>
              <a:spcAft>
                <a:spcPts val="0"/>
              </a:spcAft>
              <a:buClr>
                <a:srgbClr val="000000"/>
              </a:buClr>
              <a:buSzPts val="3000"/>
              <a:buFont typeface="Arial"/>
              <a:buNone/>
            </a:pPr>
            <a:r>
              <a:rPr lang="en" sz="2400">
                <a:solidFill>
                  <a:srgbClr val="FFFFFF"/>
                </a:solidFill>
                <a:latin typeface="Fira Sans SemiBold"/>
                <a:ea typeface="Fira Sans SemiBold"/>
                <a:cs typeface="Fira Sans SemiBold"/>
                <a:sym typeface="Fira Sans SemiBold"/>
              </a:rPr>
              <a:t>Consensual</a:t>
            </a:r>
            <a:endParaRPr sz="2400" i="0" u="none" strike="noStrike" cap="none">
              <a:solidFill>
                <a:srgbClr val="FFFFFF"/>
              </a:solidFill>
              <a:latin typeface="Fira Sans SemiBold"/>
              <a:ea typeface="Fira Sans SemiBold"/>
              <a:cs typeface="Fira Sans SemiBold"/>
              <a:sym typeface="Fira Sans SemiBold"/>
            </a:endParaRPr>
          </a:p>
        </p:txBody>
      </p:sp>
      <p:sp>
        <p:nvSpPr>
          <p:cNvPr id="433" name="Google Shape;433;p51"/>
          <p:cNvSpPr txBox="1"/>
          <p:nvPr/>
        </p:nvSpPr>
        <p:spPr>
          <a:xfrm>
            <a:off x="3931601" y="1145552"/>
            <a:ext cx="2261400" cy="136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200"/>
              <a:buFont typeface="Arial"/>
              <a:buNone/>
            </a:pPr>
            <a:r>
              <a:rPr lang="en">
                <a:solidFill>
                  <a:srgbClr val="FFFFFF"/>
                </a:solidFill>
                <a:latin typeface="Fira Sans"/>
                <a:ea typeface="Fira Sans"/>
                <a:cs typeface="Fira Sans"/>
                <a:sym typeface="Fira Sans"/>
              </a:rPr>
              <a:t>If someone isn't in a good space to receive feedback, it won’t stick and it won’t help.</a:t>
            </a:r>
            <a:endParaRPr>
              <a:solidFill>
                <a:srgbClr val="FFFFFF"/>
              </a:solidFill>
              <a:latin typeface="Fira Sans"/>
              <a:ea typeface="Fira Sans"/>
              <a:cs typeface="Fira Sans"/>
              <a:sym typeface="Fira Sans"/>
            </a:endParaRPr>
          </a:p>
        </p:txBody>
      </p:sp>
      <p:sp>
        <p:nvSpPr>
          <p:cNvPr id="434" name="Google Shape;434;p51"/>
          <p:cNvSpPr txBox="1"/>
          <p:nvPr/>
        </p:nvSpPr>
        <p:spPr>
          <a:xfrm>
            <a:off x="3811497" y="2760600"/>
            <a:ext cx="2261400" cy="484800"/>
          </a:xfrm>
          <a:prstGeom prst="rect">
            <a:avLst/>
          </a:prstGeom>
          <a:noFill/>
          <a:ln>
            <a:noFill/>
          </a:ln>
        </p:spPr>
        <p:txBody>
          <a:bodyPr spcFirstLastPara="1" wrap="square" lIns="91425" tIns="91425" rIns="91425" bIns="91425" anchor="ctr" anchorCtr="0">
            <a:noAutofit/>
          </a:bodyPr>
          <a:lstStyle/>
          <a:p>
            <a:pPr marL="114300" marR="114300" lvl="0" indent="0" algn="l" rtl="0">
              <a:lnSpc>
                <a:spcPct val="100000"/>
              </a:lnSpc>
              <a:spcBef>
                <a:spcPts val="0"/>
              </a:spcBef>
              <a:spcAft>
                <a:spcPts val="0"/>
              </a:spcAft>
              <a:buClr>
                <a:srgbClr val="000000"/>
              </a:buClr>
              <a:buSzPts val="3000"/>
              <a:buFont typeface="Arial"/>
              <a:buNone/>
            </a:pPr>
            <a:r>
              <a:rPr lang="en" sz="2400">
                <a:solidFill>
                  <a:srgbClr val="FFFFFF"/>
                </a:solidFill>
                <a:latin typeface="Fira Sans SemiBold"/>
                <a:ea typeface="Fira Sans SemiBold"/>
                <a:cs typeface="Fira Sans SemiBold"/>
                <a:sym typeface="Fira Sans SemiBold"/>
              </a:rPr>
              <a:t>Specific</a:t>
            </a:r>
            <a:endParaRPr sz="2400" i="0" u="none" strike="noStrike" cap="none">
              <a:solidFill>
                <a:srgbClr val="FFFFFF"/>
              </a:solidFill>
              <a:latin typeface="Fira Sans SemiBold"/>
              <a:ea typeface="Fira Sans SemiBold"/>
              <a:cs typeface="Fira Sans SemiBold"/>
              <a:sym typeface="Fira Sans SemiBold"/>
            </a:endParaRPr>
          </a:p>
        </p:txBody>
      </p:sp>
      <p:sp>
        <p:nvSpPr>
          <p:cNvPr id="435" name="Google Shape;435;p51"/>
          <p:cNvSpPr txBox="1"/>
          <p:nvPr/>
        </p:nvSpPr>
        <p:spPr>
          <a:xfrm>
            <a:off x="3931600" y="3398795"/>
            <a:ext cx="2261400" cy="136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r>
              <a:rPr lang="en">
                <a:solidFill>
                  <a:srgbClr val="FFFFFF"/>
                </a:solidFill>
                <a:latin typeface="Fira Sans"/>
                <a:ea typeface="Fira Sans"/>
                <a:cs typeface="Fira Sans"/>
                <a:sym typeface="Fira Sans"/>
              </a:rPr>
              <a:t>Give examples when you can, to anchor your feedback in a real way to the experience you had which prompted the feedback.</a:t>
            </a:r>
            <a:endParaRPr>
              <a:solidFill>
                <a:srgbClr val="FFFFFF"/>
              </a:solidFill>
              <a:latin typeface="Fira Sans"/>
              <a:ea typeface="Fira Sans"/>
              <a:cs typeface="Fira Sans"/>
              <a:sym typeface="Fira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B2630"/>
        </a:solidFill>
        <a:effectLst/>
      </p:bgPr>
    </p:bg>
    <p:spTree>
      <p:nvGrpSpPr>
        <p:cNvPr id="1" name="Shape 439"/>
        <p:cNvGrpSpPr/>
        <p:nvPr/>
      </p:nvGrpSpPr>
      <p:grpSpPr>
        <a:xfrm>
          <a:off x="0" y="0"/>
          <a:ext cx="0" cy="0"/>
          <a:chOff x="0" y="0"/>
          <a:chExt cx="0" cy="0"/>
        </a:xfrm>
      </p:grpSpPr>
      <p:pic>
        <p:nvPicPr>
          <p:cNvPr id="440" name="Google Shape;440;p52"/>
          <p:cNvPicPr preferRelativeResize="0"/>
          <p:nvPr/>
        </p:nvPicPr>
        <p:blipFill rotWithShape="1">
          <a:blip r:embed="rId3">
            <a:alphaModFix amt="60000"/>
          </a:blip>
          <a:srcRect l="24282" t="8492" r="1890" b="-302"/>
          <a:stretch/>
        </p:blipFill>
        <p:spPr>
          <a:xfrm>
            <a:off x="0" y="0"/>
            <a:ext cx="2479426" cy="2619725"/>
          </a:xfrm>
          <a:prstGeom prst="rect">
            <a:avLst/>
          </a:prstGeom>
          <a:noFill/>
          <a:ln>
            <a:noFill/>
          </a:ln>
        </p:spPr>
      </p:pic>
      <p:sp>
        <p:nvSpPr>
          <p:cNvPr id="441" name="Google Shape;441;p52"/>
          <p:cNvSpPr/>
          <p:nvPr/>
        </p:nvSpPr>
        <p:spPr>
          <a:xfrm rot="-5400000">
            <a:off x="1071550" y="1224475"/>
            <a:ext cx="1358100" cy="1388400"/>
          </a:xfrm>
          <a:prstGeom prst="rtTriangle">
            <a:avLst/>
          </a:prstGeom>
          <a:solidFill>
            <a:srgbClr val="DE4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2"/>
          <p:cNvSpPr/>
          <p:nvPr/>
        </p:nvSpPr>
        <p:spPr>
          <a:xfrm rot="-5400000">
            <a:off x="7770750" y="3770250"/>
            <a:ext cx="1358100" cy="1388400"/>
          </a:xfrm>
          <a:prstGeom prst="rtTriangle">
            <a:avLst/>
          </a:prstGeom>
          <a:solidFill>
            <a:srgbClr val="DE4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2"/>
          <p:cNvSpPr txBox="1">
            <a:spLocks noGrp="1"/>
          </p:cNvSpPr>
          <p:nvPr>
            <p:ph type="title"/>
          </p:nvPr>
        </p:nvSpPr>
        <p:spPr>
          <a:xfrm>
            <a:off x="2311800" y="1873325"/>
            <a:ext cx="4520400" cy="74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r>
              <a:rPr lang="en" sz="4000">
                <a:solidFill>
                  <a:srgbClr val="FFFFFF"/>
                </a:solidFill>
                <a:latin typeface="DM Serif Display"/>
                <a:ea typeface="DM Serif Display"/>
                <a:cs typeface="DM Serif Display"/>
                <a:sym typeface="DM Serif Display"/>
              </a:rPr>
              <a:t>Any Questions?</a:t>
            </a:r>
            <a:endParaRPr sz="4000">
              <a:solidFill>
                <a:srgbClr val="DE4B51"/>
              </a:solidFill>
              <a:latin typeface="DM Serif Display"/>
              <a:ea typeface="DM Serif Display"/>
              <a:cs typeface="DM Serif Display"/>
              <a:sym typeface="DM Serif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7"/>
          <p:cNvPicPr preferRelativeResize="0"/>
          <p:nvPr/>
        </p:nvPicPr>
        <p:blipFill rotWithShape="1">
          <a:blip r:embed="rId3">
            <a:alphaModFix/>
          </a:blip>
          <a:srcRect l="15375" r="7707"/>
          <a:stretch/>
        </p:blipFill>
        <p:spPr>
          <a:xfrm>
            <a:off x="3208000" y="0"/>
            <a:ext cx="5935800" cy="5143500"/>
          </a:xfrm>
          <a:prstGeom prst="roundRect">
            <a:avLst>
              <a:gd name="adj" fmla="val 0"/>
            </a:avLst>
          </a:prstGeom>
          <a:noFill/>
          <a:ln>
            <a:noFill/>
          </a:ln>
        </p:spPr>
      </p:pic>
      <p:sp>
        <p:nvSpPr>
          <p:cNvPr id="92" name="Google Shape;92;p17"/>
          <p:cNvSpPr/>
          <p:nvPr/>
        </p:nvSpPr>
        <p:spPr>
          <a:xfrm>
            <a:off x="2783600" y="2648100"/>
            <a:ext cx="2007300" cy="2007000"/>
          </a:xfrm>
          <a:prstGeom prst="ellipse">
            <a:avLst/>
          </a:prstGeom>
          <a:solidFill>
            <a:srgbClr val="A59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a:spLocks noGrp="1"/>
          </p:cNvSpPr>
          <p:nvPr>
            <p:ph type="ctrTitle"/>
          </p:nvPr>
        </p:nvSpPr>
        <p:spPr>
          <a:xfrm>
            <a:off x="280850" y="1125300"/>
            <a:ext cx="2877600" cy="280275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 sz="3300" dirty="0">
                <a:solidFill>
                  <a:srgbClr val="101820"/>
                </a:solidFill>
                <a:latin typeface="DM Serif Display"/>
                <a:ea typeface="DM Serif Display"/>
                <a:cs typeface="DM Serif Display"/>
                <a:sym typeface="DM Serif Display"/>
              </a:rPr>
              <a:t>Day-to-Day Expectations:</a:t>
            </a:r>
            <a:br>
              <a:rPr lang="en" sz="3300" dirty="0">
                <a:solidFill>
                  <a:srgbClr val="101820"/>
                </a:solidFill>
                <a:latin typeface="DM Serif Display"/>
                <a:ea typeface="DM Serif Display"/>
                <a:cs typeface="DM Serif Display"/>
                <a:sym typeface="DM Serif Display"/>
              </a:rPr>
            </a:br>
            <a:r>
              <a:rPr lang="en" sz="3300" dirty="0">
                <a:solidFill>
                  <a:srgbClr val="101820"/>
                </a:solidFill>
                <a:latin typeface="DM Serif Display"/>
                <a:ea typeface="DM Serif Display"/>
                <a:cs typeface="DM Serif Display"/>
                <a:sym typeface="DM Serif Display"/>
              </a:rPr>
              <a:t>The Anatomy of a Phase</a:t>
            </a:r>
            <a:endParaRPr sz="3300" dirty="0">
              <a:solidFill>
                <a:srgbClr val="101820"/>
              </a:solidFill>
              <a:latin typeface="DM Serif Display"/>
              <a:ea typeface="DM Serif Display"/>
              <a:cs typeface="DM Serif Display"/>
              <a:sym typeface="DM Serif Display"/>
            </a:endParaRPr>
          </a:p>
          <a:p>
            <a:pPr marL="0" lvl="0" indent="0" algn="l" rtl="0">
              <a:lnSpc>
                <a:spcPct val="90000"/>
              </a:lnSpc>
              <a:spcBef>
                <a:spcPts val="0"/>
              </a:spcBef>
              <a:spcAft>
                <a:spcPts val="0"/>
              </a:spcAft>
              <a:buClr>
                <a:schemeClr val="dk1"/>
              </a:buClr>
              <a:buSzPts val="1100"/>
              <a:buFont typeface="Arial"/>
              <a:buNone/>
            </a:pPr>
            <a:endParaRPr sz="3300" dirty="0">
              <a:solidFill>
                <a:srgbClr val="101820"/>
              </a:solidFill>
              <a:latin typeface="DM Serif Display"/>
              <a:ea typeface="DM Serif Display"/>
              <a:cs typeface="DM Serif Display"/>
              <a:sym typeface="DM Serif Display"/>
            </a:endParaRPr>
          </a:p>
          <a:p>
            <a:pPr marL="0" lvl="0" indent="0" algn="l" rtl="0">
              <a:lnSpc>
                <a:spcPct val="90000"/>
              </a:lnSpc>
              <a:spcBef>
                <a:spcPts val="0"/>
              </a:spcBef>
              <a:spcAft>
                <a:spcPts val="0"/>
              </a:spcAft>
              <a:buSzPts val="1100"/>
              <a:buNone/>
            </a:pPr>
            <a:endParaRPr sz="3300" dirty="0">
              <a:solidFill>
                <a:srgbClr val="101820"/>
              </a:solidFill>
              <a:latin typeface="DM Serif Display"/>
              <a:ea typeface="DM Serif Display"/>
              <a:cs typeface="DM Serif Display"/>
              <a:sym typeface="DM Serif Displ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97"/>
        <p:cNvGrpSpPr/>
        <p:nvPr/>
      </p:nvGrpSpPr>
      <p:grpSpPr>
        <a:xfrm>
          <a:off x="0" y="0"/>
          <a:ext cx="0" cy="0"/>
          <a:chOff x="0" y="0"/>
          <a:chExt cx="0" cy="0"/>
        </a:xfrm>
      </p:grpSpPr>
      <p:sp>
        <p:nvSpPr>
          <p:cNvPr id="98" name="Google Shape;98;p18"/>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99" name="Google Shape;99;p18"/>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sp>
        <p:nvSpPr>
          <p:cNvPr id="100" name="Google Shape;100;p18"/>
          <p:cNvSpPr txBox="1"/>
          <p:nvPr/>
        </p:nvSpPr>
        <p:spPr>
          <a:xfrm>
            <a:off x="271275" y="239325"/>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Weeks </a:t>
            </a:r>
            <a:br>
              <a:rPr lang="en" sz="2600" dirty="0">
                <a:solidFill>
                  <a:srgbClr val="101820"/>
                </a:solidFill>
                <a:latin typeface="DM Serif Display"/>
                <a:ea typeface="DM Serif Display"/>
                <a:cs typeface="DM Serif Display"/>
                <a:sym typeface="DM Serif Display"/>
              </a:rPr>
            </a:br>
            <a:r>
              <a:rPr lang="en" sz="2600" dirty="0">
                <a:solidFill>
                  <a:srgbClr val="101820"/>
                </a:solidFill>
                <a:latin typeface="DM Serif Display"/>
                <a:ea typeface="DM Serif Display"/>
                <a:cs typeface="DM Serif Display"/>
                <a:sym typeface="DM Serif Display"/>
              </a:rPr>
              <a:t>1 &amp; 2</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102" name="Google Shape;102;p18"/>
          <p:cNvSpPr/>
          <p:nvPr/>
        </p:nvSpPr>
        <p:spPr>
          <a:xfrm>
            <a:off x="271275" y="1954900"/>
            <a:ext cx="1208700"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a:solidFill>
                  <a:srgbClr val="101820"/>
                </a:solidFill>
                <a:latin typeface="Fira Sans"/>
                <a:ea typeface="Fira Sans"/>
                <a:cs typeface="Fira Sans"/>
                <a:sym typeface="Fira Sans"/>
              </a:rPr>
              <a:t>“The Normal Weeks”</a:t>
            </a:r>
            <a:endParaRPr sz="1700">
              <a:solidFill>
                <a:srgbClr val="101820"/>
              </a:solidFill>
              <a:latin typeface="Fira Sans"/>
              <a:ea typeface="Fira Sans"/>
              <a:cs typeface="Fira Sans"/>
              <a:sym typeface="Fira Sans"/>
            </a:endParaRPr>
          </a:p>
        </p:txBody>
      </p:sp>
      <p:pic>
        <p:nvPicPr>
          <p:cNvPr id="3" name="Picture 2">
            <a:extLst>
              <a:ext uri="{FF2B5EF4-FFF2-40B4-BE49-F238E27FC236}">
                <a16:creationId xmlns:a16="http://schemas.microsoft.com/office/drawing/2014/main" id="{C1376C3F-98F8-7F7A-24F8-ED3F135F3907}"/>
              </a:ext>
            </a:extLst>
          </p:cNvPr>
          <p:cNvPicPr>
            <a:picLocks noChangeAspect="1"/>
          </p:cNvPicPr>
          <p:nvPr/>
        </p:nvPicPr>
        <p:blipFill rotWithShape="1">
          <a:blip r:embed="rId4"/>
          <a:srcRect l="16745" t="23286" r="24569" b="12991"/>
          <a:stretch/>
        </p:blipFill>
        <p:spPr>
          <a:xfrm>
            <a:off x="1820936" y="352909"/>
            <a:ext cx="6937849" cy="47084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6" name="Picture 5">
            <a:extLst>
              <a:ext uri="{FF2B5EF4-FFF2-40B4-BE49-F238E27FC236}">
                <a16:creationId xmlns:a16="http://schemas.microsoft.com/office/drawing/2014/main" id="{C8A20FDE-7889-F4A5-55E9-5E0E9E2184A2}"/>
              </a:ext>
            </a:extLst>
          </p:cNvPr>
          <p:cNvPicPr>
            <a:picLocks noChangeAspect="1"/>
          </p:cNvPicPr>
          <p:nvPr/>
        </p:nvPicPr>
        <p:blipFill rotWithShape="1">
          <a:blip r:embed="rId3"/>
          <a:srcRect l="16745" t="23286" r="24569" b="12991"/>
          <a:stretch/>
        </p:blipFill>
        <p:spPr>
          <a:xfrm>
            <a:off x="2133502" y="338911"/>
            <a:ext cx="6937849" cy="4708488"/>
          </a:xfrm>
          <a:prstGeom prst="rect">
            <a:avLst/>
          </a:prstGeom>
        </p:spPr>
      </p:pic>
      <p:sp>
        <p:nvSpPr>
          <p:cNvPr id="98" name="Google Shape;98;p18"/>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99" name="Google Shape;99;p18"/>
          <p:cNvPicPr preferRelativeResize="0"/>
          <p:nvPr/>
        </p:nvPicPr>
        <p:blipFill rotWithShape="1">
          <a:blip r:embed="rId4">
            <a:alphaModFix/>
          </a:blip>
          <a:srcRect l="200" t="28191" r="-199" b="-14272"/>
          <a:stretch/>
        </p:blipFill>
        <p:spPr>
          <a:xfrm>
            <a:off x="0" y="0"/>
            <a:ext cx="4752425" cy="1954900"/>
          </a:xfrm>
          <a:prstGeom prst="rect">
            <a:avLst/>
          </a:prstGeom>
          <a:noFill/>
          <a:ln>
            <a:noFill/>
          </a:ln>
        </p:spPr>
      </p:pic>
      <p:sp>
        <p:nvSpPr>
          <p:cNvPr id="100" name="Google Shape;100;p18"/>
          <p:cNvSpPr txBox="1"/>
          <p:nvPr/>
        </p:nvSpPr>
        <p:spPr>
          <a:xfrm>
            <a:off x="72649" y="138436"/>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Weeks </a:t>
            </a:r>
            <a:br>
              <a:rPr lang="en" sz="2600" dirty="0">
                <a:solidFill>
                  <a:srgbClr val="101820"/>
                </a:solidFill>
                <a:latin typeface="DM Serif Display"/>
                <a:ea typeface="DM Serif Display"/>
                <a:cs typeface="DM Serif Display"/>
                <a:sym typeface="DM Serif Display"/>
              </a:rPr>
            </a:br>
            <a:r>
              <a:rPr lang="en" sz="2600" dirty="0">
                <a:solidFill>
                  <a:srgbClr val="101820"/>
                </a:solidFill>
                <a:latin typeface="DM Serif Display"/>
                <a:ea typeface="DM Serif Display"/>
                <a:cs typeface="DM Serif Display"/>
                <a:sym typeface="DM Serif Display"/>
              </a:rPr>
              <a:t>1 &amp; 2</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102" name="Google Shape;102;p18"/>
          <p:cNvSpPr/>
          <p:nvPr/>
        </p:nvSpPr>
        <p:spPr>
          <a:xfrm>
            <a:off x="271275" y="1954900"/>
            <a:ext cx="1544646"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dirty="0">
                <a:solidFill>
                  <a:srgbClr val="101820"/>
                </a:solidFill>
                <a:latin typeface="Fira Sans"/>
                <a:ea typeface="Fira Sans"/>
                <a:cs typeface="Fira Sans"/>
                <a:sym typeface="Fira Sans"/>
              </a:rPr>
              <a:t>“Stand ups”</a:t>
            </a:r>
            <a:endParaRPr sz="1700" dirty="0">
              <a:solidFill>
                <a:srgbClr val="101820"/>
              </a:solidFill>
              <a:latin typeface="Fira Sans"/>
              <a:ea typeface="Fira Sans"/>
              <a:cs typeface="Fira Sans"/>
              <a:sym typeface="Fira Sans"/>
            </a:endParaRPr>
          </a:p>
        </p:txBody>
      </p:sp>
      <p:sp>
        <p:nvSpPr>
          <p:cNvPr id="4" name="Rectangle 3">
            <a:extLst>
              <a:ext uri="{FF2B5EF4-FFF2-40B4-BE49-F238E27FC236}">
                <a16:creationId xmlns:a16="http://schemas.microsoft.com/office/drawing/2014/main" id="{B0286DE2-DEBA-4A06-9A34-0FEFC02B7AD0}"/>
              </a:ext>
            </a:extLst>
          </p:cNvPr>
          <p:cNvSpPr/>
          <p:nvPr/>
        </p:nvSpPr>
        <p:spPr>
          <a:xfrm>
            <a:off x="5132232" y="1539025"/>
            <a:ext cx="1307206" cy="24542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4575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sp>
        <p:nvSpPr>
          <p:cNvPr id="118" name="Google Shape;118;p20"/>
          <p:cNvSpPr/>
          <p:nvPr/>
        </p:nvSpPr>
        <p:spPr>
          <a:xfrm flipH="1">
            <a:off x="3299125" y="1828"/>
            <a:ext cx="5856600" cy="5143500"/>
          </a:xfrm>
          <a:prstGeom prst="rect">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txBox="1"/>
          <p:nvPr/>
        </p:nvSpPr>
        <p:spPr>
          <a:xfrm>
            <a:off x="3992225" y="692575"/>
            <a:ext cx="4672200" cy="39996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Clr>
                <a:schemeClr val="dk1"/>
              </a:buClr>
              <a:buSzPts val="1100"/>
              <a:buFont typeface="Arial"/>
              <a:buNone/>
            </a:pPr>
            <a:r>
              <a:rPr lang="en" sz="1600" dirty="0">
                <a:solidFill>
                  <a:srgbClr val="FFFFFF"/>
                </a:solidFill>
                <a:latin typeface="Fira Sans"/>
                <a:ea typeface="Fira Sans"/>
                <a:cs typeface="Fira Sans"/>
                <a:sym typeface="Fira Sans"/>
              </a:rPr>
              <a:t>We will check in and check out every day.</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Clr>
                <a:schemeClr val="dk1"/>
              </a:buClr>
              <a:buSzPts val="1100"/>
              <a:buFont typeface="Arial"/>
              <a:buNone/>
            </a:pPr>
            <a:r>
              <a:rPr lang="en" sz="1600" b="1" dirty="0">
                <a:solidFill>
                  <a:srgbClr val="FFFFFF"/>
                </a:solidFill>
                <a:latin typeface="Fira Sans"/>
                <a:ea typeface="Fira Sans"/>
                <a:cs typeface="Fira Sans"/>
                <a:sym typeface="Fira Sans"/>
              </a:rPr>
              <a:t>We take attendance! </a:t>
            </a:r>
            <a:r>
              <a:rPr lang="en" sz="1600" dirty="0">
                <a:solidFill>
                  <a:srgbClr val="FFFFFF"/>
                </a:solidFill>
                <a:latin typeface="Fira Sans"/>
                <a:ea typeface="Fira Sans"/>
                <a:cs typeface="Fira Sans"/>
                <a:sym typeface="Fira Sans"/>
              </a:rPr>
              <a:t>(refer to attendance policy)</a:t>
            </a:r>
            <a:endParaRPr sz="1600" dirty="0">
              <a:solidFill>
                <a:srgbClr val="FFFFFF"/>
              </a:solidFill>
              <a:latin typeface="Fira Sans"/>
              <a:ea typeface="Fira Sans"/>
              <a:cs typeface="Fira Sans"/>
              <a:sym typeface="Fira Sans"/>
            </a:endParaRPr>
          </a:p>
          <a:p>
            <a:pPr marL="0" lvl="0" indent="0" algn="l" rtl="0">
              <a:lnSpc>
                <a:spcPct val="110000"/>
              </a:lnSpc>
              <a:spcBef>
                <a:spcPts val="1000"/>
              </a:spcBef>
              <a:spcAft>
                <a:spcPts val="0"/>
              </a:spcAft>
              <a:buClr>
                <a:schemeClr val="dk1"/>
              </a:buClr>
              <a:buSzPts val="1100"/>
              <a:buFont typeface="Arial"/>
              <a:buNone/>
            </a:pPr>
            <a:r>
              <a:rPr lang="en" sz="1600" dirty="0">
                <a:solidFill>
                  <a:srgbClr val="FFFFFF"/>
                </a:solidFill>
                <a:latin typeface="Fira Sans"/>
                <a:ea typeface="Fira Sans"/>
                <a:cs typeface="Fira Sans"/>
                <a:sym typeface="Fira Sans"/>
              </a:rPr>
              <a:t>Stand ups will include:</a:t>
            </a:r>
          </a:p>
          <a:p>
            <a:pPr marL="457200" lvl="0" indent="-330200" algn="l" rtl="0">
              <a:lnSpc>
                <a:spcPct val="110000"/>
              </a:lnSpc>
              <a:spcBef>
                <a:spcPts val="1000"/>
              </a:spcBef>
              <a:spcAft>
                <a:spcPts val="0"/>
              </a:spcAft>
              <a:buClr>
                <a:srgbClr val="FFFFFF"/>
              </a:buClr>
              <a:buSzPts val="1600"/>
              <a:buFont typeface="Fira Sans"/>
              <a:buChar char="●"/>
            </a:pPr>
            <a:r>
              <a:rPr lang="en-US" sz="1600" dirty="0">
                <a:solidFill>
                  <a:srgbClr val="FFFFFF"/>
                </a:solidFill>
                <a:latin typeface="Fira Sans"/>
                <a:ea typeface="Fira Sans"/>
                <a:cs typeface="Fira Sans"/>
                <a:sym typeface="Fira Sans"/>
              </a:rPr>
              <a:t>Attendance </a:t>
            </a:r>
          </a:p>
          <a:p>
            <a:pPr marL="457200" lvl="0" indent="-330200" algn="l" rtl="0">
              <a:lnSpc>
                <a:spcPct val="110000"/>
              </a:lnSpc>
              <a:spcBef>
                <a:spcPts val="1000"/>
              </a:spcBef>
              <a:spcAft>
                <a:spcPts val="0"/>
              </a:spcAft>
              <a:buClr>
                <a:srgbClr val="FFFFFF"/>
              </a:buClr>
              <a:buSzPts val="1600"/>
              <a:buFont typeface="Fira Sans"/>
              <a:buChar char="●"/>
            </a:pPr>
            <a:r>
              <a:rPr lang="en" sz="1600" dirty="0">
                <a:solidFill>
                  <a:srgbClr val="FFFFFF"/>
                </a:solidFill>
                <a:latin typeface="Fira Sans"/>
                <a:ea typeface="Fira Sans"/>
                <a:cs typeface="Fira Sans"/>
                <a:sym typeface="Fira Sans"/>
              </a:rPr>
              <a:t>Communicating events and deadlines</a:t>
            </a:r>
            <a:endParaRPr sz="1600" dirty="0">
              <a:solidFill>
                <a:srgbClr val="FFFFFF"/>
              </a:solidFill>
              <a:latin typeface="Fira Sans"/>
              <a:ea typeface="Fira Sans"/>
              <a:cs typeface="Fira Sans"/>
              <a:sym typeface="Fira Sans"/>
            </a:endParaRPr>
          </a:p>
        </p:txBody>
      </p:sp>
      <p:sp>
        <p:nvSpPr>
          <p:cNvPr id="120" name="Google Shape;120;p20"/>
          <p:cNvSpPr txBox="1">
            <a:spLocks noGrp="1"/>
          </p:cNvSpPr>
          <p:nvPr>
            <p:ph type="title"/>
          </p:nvPr>
        </p:nvSpPr>
        <p:spPr>
          <a:xfrm>
            <a:off x="280850" y="692575"/>
            <a:ext cx="2877600" cy="108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solidFill>
                  <a:srgbClr val="101820"/>
                </a:solidFill>
                <a:latin typeface="DM Serif Display"/>
                <a:ea typeface="DM Serif Display"/>
                <a:cs typeface="DM Serif Display"/>
                <a:sym typeface="DM Serif Display"/>
              </a:rPr>
              <a:t>Stand Ups </a:t>
            </a:r>
            <a:endParaRPr dirty="0">
              <a:solidFill>
                <a:srgbClr val="101820"/>
              </a:solidFill>
              <a:latin typeface="DM Serif Display"/>
              <a:ea typeface="DM Serif Display"/>
              <a:cs typeface="DM Serif Display"/>
              <a:sym typeface="DM Serif Display"/>
            </a:endParaRPr>
          </a:p>
        </p:txBody>
      </p:sp>
      <p:pic>
        <p:nvPicPr>
          <p:cNvPr id="121" name="Google Shape;121;p20"/>
          <p:cNvPicPr preferRelativeResize="0"/>
          <p:nvPr/>
        </p:nvPicPr>
        <p:blipFill rotWithShape="1">
          <a:blip r:embed="rId3">
            <a:alphaModFix/>
          </a:blip>
          <a:srcRect t="19" b="19"/>
          <a:stretch/>
        </p:blipFill>
        <p:spPr>
          <a:xfrm>
            <a:off x="1297849" y="2066625"/>
            <a:ext cx="2301000" cy="2300100"/>
          </a:xfrm>
          <a:prstGeom prst="roundRect">
            <a:avLst>
              <a:gd name="adj" fmla="val 12090"/>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6" name="Picture 5">
            <a:extLst>
              <a:ext uri="{FF2B5EF4-FFF2-40B4-BE49-F238E27FC236}">
                <a16:creationId xmlns:a16="http://schemas.microsoft.com/office/drawing/2014/main" id="{C8A20FDE-7889-F4A5-55E9-5E0E9E2184A2}"/>
              </a:ext>
            </a:extLst>
          </p:cNvPr>
          <p:cNvPicPr>
            <a:picLocks noChangeAspect="1"/>
          </p:cNvPicPr>
          <p:nvPr/>
        </p:nvPicPr>
        <p:blipFill rotWithShape="1">
          <a:blip r:embed="rId3"/>
          <a:srcRect l="16745" t="23286" r="24569" b="12991"/>
          <a:stretch/>
        </p:blipFill>
        <p:spPr>
          <a:xfrm>
            <a:off x="2133502" y="338911"/>
            <a:ext cx="6937849" cy="4708488"/>
          </a:xfrm>
          <a:prstGeom prst="rect">
            <a:avLst/>
          </a:prstGeom>
        </p:spPr>
      </p:pic>
      <p:sp>
        <p:nvSpPr>
          <p:cNvPr id="98" name="Google Shape;98;p18"/>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99" name="Google Shape;99;p18"/>
          <p:cNvPicPr preferRelativeResize="0"/>
          <p:nvPr/>
        </p:nvPicPr>
        <p:blipFill rotWithShape="1">
          <a:blip r:embed="rId4">
            <a:alphaModFix/>
          </a:blip>
          <a:srcRect l="200" t="28191" r="-199" b="-14272"/>
          <a:stretch/>
        </p:blipFill>
        <p:spPr>
          <a:xfrm>
            <a:off x="0" y="0"/>
            <a:ext cx="4752425" cy="1954900"/>
          </a:xfrm>
          <a:prstGeom prst="rect">
            <a:avLst/>
          </a:prstGeom>
          <a:noFill/>
          <a:ln>
            <a:noFill/>
          </a:ln>
        </p:spPr>
      </p:pic>
      <p:sp>
        <p:nvSpPr>
          <p:cNvPr id="100" name="Google Shape;100;p18"/>
          <p:cNvSpPr txBox="1"/>
          <p:nvPr/>
        </p:nvSpPr>
        <p:spPr>
          <a:xfrm>
            <a:off x="72649" y="138436"/>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dirty="0">
                <a:solidFill>
                  <a:srgbClr val="101820"/>
                </a:solidFill>
                <a:latin typeface="DM Serif Display"/>
                <a:ea typeface="DM Serif Display"/>
                <a:cs typeface="DM Serif Display"/>
                <a:sym typeface="DM Serif Display"/>
              </a:rPr>
              <a:t>Weeks </a:t>
            </a:r>
            <a:br>
              <a:rPr lang="en" sz="2600" dirty="0">
                <a:solidFill>
                  <a:srgbClr val="101820"/>
                </a:solidFill>
                <a:latin typeface="DM Serif Display"/>
                <a:ea typeface="DM Serif Display"/>
                <a:cs typeface="DM Serif Display"/>
                <a:sym typeface="DM Serif Display"/>
              </a:rPr>
            </a:br>
            <a:r>
              <a:rPr lang="en" sz="2600" dirty="0">
                <a:solidFill>
                  <a:srgbClr val="101820"/>
                </a:solidFill>
                <a:latin typeface="DM Serif Display"/>
                <a:ea typeface="DM Serif Display"/>
                <a:cs typeface="DM Serif Display"/>
                <a:sym typeface="DM Serif Display"/>
              </a:rPr>
              <a:t>1 &amp; 2</a:t>
            </a: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102" name="Google Shape;102;p18"/>
          <p:cNvSpPr/>
          <p:nvPr/>
        </p:nvSpPr>
        <p:spPr>
          <a:xfrm>
            <a:off x="271274" y="1954900"/>
            <a:ext cx="1666995" cy="11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dirty="0">
                <a:solidFill>
                  <a:srgbClr val="101820"/>
                </a:solidFill>
                <a:latin typeface="Fira Sans"/>
                <a:ea typeface="Fira Sans"/>
                <a:cs typeface="Fira Sans"/>
                <a:sym typeface="Fira Sans"/>
              </a:rPr>
              <a:t>“Stand downs”</a:t>
            </a:r>
            <a:endParaRPr sz="1700" dirty="0">
              <a:solidFill>
                <a:srgbClr val="101820"/>
              </a:solidFill>
              <a:latin typeface="Fira Sans"/>
              <a:ea typeface="Fira Sans"/>
              <a:cs typeface="Fira Sans"/>
              <a:sym typeface="Fira Sans"/>
            </a:endParaRPr>
          </a:p>
        </p:txBody>
      </p:sp>
      <p:sp>
        <p:nvSpPr>
          <p:cNvPr id="4" name="Rectangle 3">
            <a:extLst>
              <a:ext uri="{FF2B5EF4-FFF2-40B4-BE49-F238E27FC236}">
                <a16:creationId xmlns:a16="http://schemas.microsoft.com/office/drawing/2014/main" id="{B0286DE2-DEBA-4A06-9A34-0FEFC02B7AD0}"/>
              </a:ext>
            </a:extLst>
          </p:cNvPr>
          <p:cNvSpPr/>
          <p:nvPr/>
        </p:nvSpPr>
        <p:spPr>
          <a:xfrm>
            <a:off x="5125793" y="4681877"/>
            <a:ext cx="1307206" cy="24542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43102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292</TotalTime>
  <Words>1952</Words>
  <Application>Microsoft Office PowerPoint</Application>
  <PresentationFormat>On-screen Show (16:9)</PresentationFormat>
  <Paragraphs>218</Paragraphs>
  <Slides>41</Slides>
  <Notes>41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Fira Sans SemiBold</vt:lpstr>
      <vt:lpstr>Fira Sans</vt:lpstr>
      <vt:lpstr>Fira Sans Medium</vt:lpstr>
      <vt:lpstr>DM Serif Display</vt:lpstr>
      <vt:lpstr>Roboto</vt:lpstr>
      <vt:lpstr>DM Serif Text</vt:lpstr>
      <vt:lpstr>Karla</vt:lpstr>
      <vt:lpstr>Simple Light</vt:lpstr>
      <vt:lpstr>PowerPoint Presentation</vt:lpstr>
      <vt:lpstr>Agenda</vt:lpstr>
      <vt:lpstr>Your DS Squad </vt:lpstr>
      <vt:lpstr>Course Structure  </vt:lpstr>
      <vt:lpstr>Day-to-Day Expectations: The Anatomy of a Phase  </vt:lpstr>
      <vt:lpstr>PowerPoint Presentation</vt:lpstr>
      <vt:lpstr>PowerPoint Presentation</vt:lpstr>
      <vt:lpstr>Stand Ups </vt:lpstr>
      <vt:lpstr>PowerPoint Presentation</vt:lpstr>
      <vt:lpstr>Stand Downs </vt:lpstr>
      <vt:lpstr>PowerPoint Presentation</vt:lpstr>
      <vt:lpstr>Lectures</vt:lpstr>
      <vt:lpstr>Cohort Git Repository</vt:lpstr>
      <vt:lpstr>PowerPoint Presentation</vt:lpstr>
      <vt:lpstr>Pair Programming</vt:lpstr>
      <vt:lpstr>PowerPoint Presentation</vt:lpstr>
      <vt:lpstr>Canvas Time</vt:lpstr>
      <vt:lpstr>Lesson Priorities </vt:lpstr>
      <vt:lpstr>Individual Check Ins</vt:lpstr>
      <vt:lpstr>Program Tools  </vt:lpstr>
      <vt:lpstr>Canvas</vt:lpstr>
      <vt:lpstr>PowerPoint Presentation</vt:lpstr>
      <vt:lpstr>PowerPoint Presentation</vt:lpstr>
      <vt:lpstr>Navigating IllumiDesk</vt:lpstr>
      <vt:lpstr>Accessing Labs</vt:lpstr>
      <vt:lpstr>Assessment Details  </vt:lpstr>
      <vt:lpstr>PowerPoint Presentation</vt:lpstr>
      <vt:lpstr>Blog Posts</vt:lpstr>
      <vt:lpstr>That’s right - first blog post is due next week!</vt:lpstr>
      <vt:lpstr>PowerPoint Presentation</vt:lpstr>
      <vt:lpstr>Checkpoints</vt:lpstr>
      <vt:lpstr>PowerPoint Presentation</vt:lpstr>
      <vt:lpstr>Code Challenges</vt:lpstr>
      <vt:lpstr>PowerPoint Presentation</vt:lpstr>
      <vt:lpstr>Evaluating Student Progress  </vt:lpstr>
      <vt:lpstr>PowerPoint Presentation</vt:lpstr>
      <vt:lpstr>Projects</vt:lpstr>
      <vt:lpstr>Setting Yourself Up for Success </vt:lpstr>
      <vt:lpstr>PowerPoint Presentation</vt:lpstr>
      <vt:lpstr>Giving Feedback: C - A - S - K</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prave</dc:creator>
  <cp:lastModifiedBy>Praveen Gowtham</cp:lastModifiedBy>
  <cp:revision>20</cp:revision>
  <dcterms:modified xsi:type="dcterms:W3CDTF">2022-08-08T02:15:59Z</dcterms:modified>
</cp:coreProperties>
</file>